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 id="2147483670" r:id="rId5"/>
    <p:sldMasterId id="2147483682" r:id="rId6"/>
    <p:sldMasterId id="2147483708" r:id="rId7"/>
    <p:sldMasterId id="2147483714" r:id="rId8"/>
    <p:sldMasterId id="2147483720" r:id="rId9"/>
    <p:sldMasterId id="2147483785" r:id="rId10"/>
  </p:sldMasterIdLst>
  <p:notesMasterIdLst>
    <p:notesMasterId r:id="rId21"/>
  </p:notesMasterIdLst>
  <p:handoutMasterIdLst>
    <p:handoutMasterId r:id="rId22"/>
  </p:handoutMasterIdLst>
  <p:sldIdLst>
    <p:sldId id="1274" r:id="rId11"/>
    <p:sldId id="1276" r:id="rId12"/>
    <p:sldId id="1277" r:id="rId13"/>
    <p:sldId id="1271" r:id="rId14"/>
    <p:sldId id="1273" r:id="rId15"/>
    <p:sldId id="1280" r:id="rId16"/>
    <p:sldId id="1281" r:id="rId17"/>
    <p:sldId id="1269" r:id="rId18"/>
    <p:sldId id="1272" r:id="rId19"/>
    <p:sldId id="1275" r:id="rId20"/>
  </p:sldIdLst>
  <p:sldSz cx="12192000" cy="6858000"/>
  <p:notesSz cx="6858000" cy="9144000"/>
  <p:custDataLst>
    <p:tags r:id="rId23"/>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32D23860-E7B3-FE44-A6D6-EAB530CFBADD}">
          <p14:sldIdLst>
            <p14:sldId id="1274"/>
            <p14:sldId id="1276"/>
            <p14:sldId id="1277"/>
            <p14:sldId id="1271"/>
            <p14:sldId id="1273"/>
            <p14:sldId id="1280"/>
            <p14:sldId id="1281"/>
            <p14:sldId id="1269"/>
            <p14:sldId id="1272"/>
            <p14:sldId id="1275"/>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fie Furtenback" initials="SF" lastIdx="8" clrIdx="0">
    <p:extLst>
      <p:ext uri="{19B8F6BF-5375-455C-9EA6-DF929625EA0E}">
        <p15:presenceInfo xmlns:p15="http://schemas.microsoft.com/office/powerpoint/2012/main" userId="S::sofie.furtenback@st.org::a65b7bf0-104f-480d-915e-0a2c56b0e326" providerId="AD"/>
      </p:ext>
    </p:extLst>
  </p:cmAuthor>
  <p:cmAuthor id="2" name="Carina Hellström" initials="CH" lastIdx="6" clrIdx="1">
    <p:extLst>
      <p:ext uri="{19B8F6BF-5375-455C-9EA6-DF929625EA0E}">
        <p15:presenceInfo xmlns:p15="http://schemas.microsoft.com/office/powerpoint/2012/main" userId="S::carina.hellstrom@st.org::f36b4c13-937e-4ebc-a85e-28c70ca40512" providerId="AD"/>
      </p:ext>
    </p:extLst>
  </p:cmAuthor>
  <p:cmAuthor id="3" name="Safa Al-saffar" initials="SA" lastIdx="7" clrIdx="2">
    <p:extLst>
      <p:ext uri="{19B8F6BF-5375-455C-9EA6-DF929625EA0E}">
        <p15:presenceInfo xmlns:p15="http://schemas.microsoft.com/office/powerpoint/2012/main" userId="S::safa.al-saffar@st.org::3324892b-40e1-46d4-a675-7fb0566928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A0E1"/>
    <a:srgbClr val="E279A4"/>
    <a:srgbClr val="18185C"/>
    <a:srgbClr val="299CD8"/>
    <a:srgbClr val="C1E6FB"/>
    <a:srgbClr val="B59ED0"/>
    <a:srgbClr val="AE9CBF"/>
    <a:srgbClr val="A8AECD"/>
    <a:srgbClr val="B9B4CE"/>
    <a:srgbClr val="7DCB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88062" autoAdjust="0"/>
  </p:normalViewPr>
  <p:slideViewPr>
    <p:cSldViewPr snapToGrid="0">
      <p:cViewPr varScale="1">
        <p:scale>
          <a:sx n="89" d="100"/>
          <a:sy n="89" d="100"/>
        </p:scale>
        <p:origin x="148" y="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ACFD734D-72B6-49D6-88C2-BB0D00FEFC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9E811E3-BAAA-44D6-B84D-957C9C8DF8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39BEE2-0605-4A13-A3CA-5A4CCE7ADA88}" type="datetimeFigureOut">
              <a:rPr lang="sv-SE" smtClean="0"/>
              <a:t>2023-08-25</a:t>
            </a:fld>
            <a:endParaRPr lang="sv-SE"/>
          </a:p>
        </p:txBody>
      </p:sp>
      <p:sp>
        <p:nvSpPr>
          <p:cNvPr id="4" name="Platshållare för sidfot 3">
            <a:extLst>
              <a:ext uri="{FF2B5EF4-FFF2-40B4-BE49-F238E27FC236}">
                <a16:creationId xmlns:a16="http://schemas.microsoft.com/office/drawing/2014/main" id="{36E3F70A-ABB5-4F0D-93E4-6639504136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D33B32D-4353-4E56-9450-93693AA883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B439FA-0161-467A-BCC2-E3DD3EA7169D}" type="slidenum">
              <a:rPr lang="sv-SE" smtClean="0"/>
              <a:t>‹#›</a:t>
            </a:fld>
            <a:endParaRPr lang="sv-SE"/>
          </a:p>
        </p:txBody>
      </p:sp>
    </p:spTree>
    <p:extLst>
      <p:ext uri="{BB962C8B-B14F-4D97-AF65-F5344CB8AC3E}">
        <p14:creationId xmlns:p14="http://schemas.microsoft.com/office/powerpoint/2010/main" val="2608884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F9CA4-BC86-3C49-A3CA-567608B102FF}" type="datetimeFigureOut">
              <a:rPr lang="sv-SE" smtClean="0"/>
              <a:t>2023-08-25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C2A0E-0C44-C545-9B01-E851AA929C02}" type="slidenum">
              <a:rPr lang="sv-SE" smtClean="0"/>
              <a:t>‹#›</a:t>
            </a:fld>
            <a:endParaRPr lang="sv-SE"/>
          </a:p>
        </p:txBody>
      </p:sp>
    </p:spTree>
    <p:extLst>
      <p:ext uri="{BB962C8B-B14F-4D97-AF65-F5344CB8AC3E}">
        <p14:creationId xmlns:p14="http://schemas.microsoft.com/office/powerpoint/2010/main" val="194636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cs typeface="Calibri"/>
            </a:endParaRPr>
          </a:p>
        </p:txBody>
      </p:sp>
      <p:sp>
        <p:nvSpPr>
          <p:cNvPr id="4" name="Platshållare för bildnummer 3"/>
          <p:cNvSpPr>
            <a:spLocks noGrp="1"/>
          </p:cNvSpPr>
          <p:nvPr>
            <p:ph type="sldNum" sz="quarter" idx="5"/>
          </p:nvPr>
        </p:nvSpPr>
        <p:spPr/>
        <p:txBody>
          <a:bodyPr/>
          <a:lstStyle/>
          <a:p>
            <a:fld id="{299C2A0E-0C44-C545-9B01-E851AA929C02}" type="slidenum">
              <a:rPr lang="sv-SE" smtClean="0"/>
              <a:t>1</a:t>
            </a:fld>
            <a:endParaRPr lang="sv-SE"/>
          </a:p>
        </p:txBody>
      </p:sp>
    </p:spTree>
    <p:extLst>
      <p:ext uri="{BB962C8B-B14F-4D97-AF65-F5344CB8AC3E}">
        <p14:creationId xmlns:p14="http://schemas.microsoft.com/office/powerpoint/2010/main" val="67374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endParaRPr lang="sv-SE" b="0"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10</a:t>
            </a:fld>
            <a:endParaRPr lang="sv-SE"/>
          </a:p>
        </p:txBody>
      </p:sp>
    </p:spTree>
    <p:extLst>
      <p:ext uri="{BB962C8B-B14F-4D97-AF65-F5344CB8AC3E}">
        <p14:creationId xmlns:p14="http://schemas.microsoft.com/office/powerpoint/2010/main" val="176755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2</a:t>
            </a:fld>
            <a:endParaRPr lang="sv-SE"/>
          </a:p>
        </p:txBody>
      </p:sp>
    </p:spTree>
    <p:extLst>
      <p:ext uri="{BB962C8B-B14F-4D97-AF65-F5344CB8AC3E}">
        <p14:creationId xmlns:p14="http://schemas.microsoft.com/office/powerpoint/2010/main" val="528353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18185C"/>
                </a:solidFill>
                <a:effectLst/>
                <a:latin typeface="Santral"/>
              </a:rPr>
              <a:t>Fackförbundet ST är det största fackförbundet inom statlig verksamhet med över 98 000 medlemmar som arbetar inom statliga myndigheter och verk, bolag med statligt uppdrag, universitet, högskolor och statligt finansierade stiftelser.</a:t>
            </a:r>
          </a:p>
          <a:p>
            <a:pPr algn="l"/>
            <a:endParaRPr lang="sv-SE" b="0" i="0" dirty="0">
              <a:solidFill>
                <a:srgbClr val="18185C"/>
              </a:solidFill>
              <a:effectLst/>
              <a:latin typeface="Santral"/>
            </a:endParaRPr>
          </a:p>
          <a:p>
            <a:pPr algn="l"/>
            <a:endParaRPr lang="sv-SE" b="0" i="0" dirty="0">
              <a:solidFill>
                <a:srgbClr val="18185C"/>
              </a:solidFill>
              <a:effectLst/>
              <a:latin typeface="Santral"/>
            </a:endParaRPr>
          </a:p>
          <a:p>
            <a:pPr algn="l"/>
            <a:r>
              <a:rPr lang="sv-SE" b="0" i="0" dirty="0">
                <a:solidFill>
                  <a:srgbClr val="18185C"/>
                </a:solidFill>
                <a:effectLst/>
                <a:latin typeface="Santral"/>
              </a:rPr>
              <a:t>Exempel:</a:t>
            </a:r>
          </a:p>
          <a:p>
            <a:pPr algn="l"/>
            <a:endParaRPr lang="sv-SE" b="0" i="0" dirty="0">
              <a:solidFill>
                <a:srgbClr val="18185C"/>
              </a:solidFill>
              <a:effectLst/>
              <a:latin typeface="Santral"/>
            </a:endParaRPr>
          </a:p>
          <a:p>
            <a:pPr algn="l"/>
            <a:r>
              <a:rPr lang="sv-SE" b="1" i="0" dirty="0">
                <a:solidFill>
                  <a:srgbClr val="18185C"/>
                </a:solidFill>
                <a:effectLst/>
                <a:latin typeface="Santral"/>
              </a:rPr>
              <a:t>Myndigheter och verk </a:t>
            </a:r>
            <a:r>
              <a:rPr lang="sv-SE" b="0" i="0" dirty="0">
                <a:solidFill>
                  <a:srgbClr val="18185C"/>
                </a:solidFill>
                <a:effectLst/>
                <a:latin typeface="Santral"/>
              </a:rPr>
              <a:t>– Polismyndigheten  Migrationsverket</a:t>
            </a:r>
          </a:p>
          <a:p>
            <a:pPr algn="l"/>
            <a:r>
              <a:rPr lang="sv-SE" b="1" i="0" dirty="0">
                <a:solidFill>
                  <a:srgbClr val="18185C"/>
                </a:solidFill>
                <a:effectLst/>
                <a:latin typeface="Santral"/>
              </a:rPr>
              <a:t>Bolag</a:t>
            </a:r>
            <a:r>
              <a:rPr lang="sv-SE" b="0" i="0" dirty="0">
                <a:solidFill>
                  <a:srgbClr val="18185C"/>
                </a:solidFill>
                <a:effectLst/>
                <a:latin typeface="Santral"/>
              </a:rPr>
              <a:t> – PostNord, </a:t>
            </a:r>
            <a:r>
              <a:rPr lang="sv-SE" b="0" i="0" dirty="0" err="1">
                <a:solidFill>
                  <a:srgbClr val="18185C"/>
                </a:solidFill>
                <a:effectLst/>
                <a:latin typeface="Santral"/>
              </a:rPr>
              <a:t>Swedavia</a:t>
            </a:r>
            <a:r>
              <a:rPr lang="sv-SE" b="0" i="0" dirty="0">
                <a:solidFill>
                  <a:srgbClr val="18185C"/>
                </a:solidFill>
                <a:effectLst/>
                <a:latin typeface="Santral"/>
              </a:rPr>
              <a:t> </a:t>
            </a:r>
          </a:p>
          <a:p>
            <a:pPr algn="l"/>
            <a:r>
              <a:rPr lang="sv-SE" b="1" i="0" dirty="0">
                <a:solidFill>
                  <a:srgbClr val="18185C"/>
                </a:solidFill>
                <a:effectLst/>
                <a:latin typeface="Santral"/>
              </a:rPr>
              <a:t>Universitet</a:t>
            </a:r>
            <a:r>
              <a:rPr lang="sv-SE" b="0" i="0" dirty="0">
                <a:solidFill>
                  <a:srgbClr val="18185C"/>
                </a:solidFill>
                <a:effectLst/>
                <a:latin typeface="Santral"/>
              </a:rPr>
              <a:t> – Luleå tekniska universitet, Göteborgs universitet</a:t>
            </a:r>
          </a:p>
          <a:p>
            <a:pPr algn="l"/>
            <a:r>
              <a:rPr lang="sv-SE" b="1" i="0" dirty="0">
                <a:solidFill>
                  <a:srgbClr val="18185C"/>
                </a:solidFill>
                <a:effectLst/>
                <a:latin typeface="Santral"/>
              </a:rPr>
              <a:t>Högskola</a:t>
            </a:r>
            <a:r>
              <a:rPr lang="sv-SE" b="0" i="0" dirty="0">
                <a:solidFill>
                  <a:srgbClr val="18185C"/>
                </a:solidFill>
                <a:effectLst/>
                <a:latin typeface="Santral"/>
              </a:rPr>
              <a:t> – Kungliga konsthögskolan, Högskolan </a:t>
            </a:r>
            <a:r>
              <a:rPr lang="sv-SE" b="0" i="0">
                <a:solidFill>
                  <a:srgbClr val="18185C"/>
                </a:solidFill>
                <a:effectLst/>
                <a:latin typeface="Santral"/>
              </a:rPr>
              <a:t>i Halmstad</a:t>
            </a:r>
            <a:endParaRPr lang="sv-SE" b="0" i="0" dirty="0">
              <a:solidFill>
                <a:srgbClr val="18185C"/>
              </a:solidFill>
              <a:effectLst/>
              <a:latin typeface="Santral"/>
            </a:endParaRPr>
          </a:p>
          <a:p>
            <a:pPr algn="l"/>
            <a:r>
              <a:rPr lang="sv-SE" b="1" i="0" dirty="0">
                <a:solidFill>
                  <a:srgbClr val="18185C"/>
                </a:solidFill>
                <a:effectLst/>
                <a:latin typeface="Santral"/>
              </a:rPr>
              <a:t>Stiftelser</a:t>
            </a:r>
            <a:r>
              <a:rPr lang="sv-SE" b="0" i="0" dirty="0">
                <a:solidFill>
                  <a:srgbClr val="18185C"/>
                </a:solidFill>
                <a:effectLst/>
                <a:latin typeface="Santral"/>
              </a:rPr>
              <a:t> – Trygghetsstiftelsen, Svenska filminstitutet</a:t>
            </a:r>
          </a:p>
          <a:p>
            <a:pPr algn="l"/>
            <a:endParaRPr lang="sv-SE" b="0" i="0" dirty="0">
              <a:solidFill>
                <a:srgbClr val="18185C"/>
              </a:solidFill>
              <a:effectLst/>
              <a:latin typeface="Santral"/>
            </a:endParaRPr>
          </a:p>
        </p:txBody>
      </p:sp>
      <p:sp>
        <p:nvSpPr>
          <p:cNvPr id="4" name="Platshållare för bildnummer 3"/>
          <p:cNvSpPr>
            <a:spLocks noGrp="1"/>
          </p:cNvSpPr>
          <p:nvPr>
            <p:ph type="sldNum" sz="quarter" idx="5"/>
          </p:nvPr>
        </p:nvSpPr>
        <p:spPr/>
        <p:txBody>
          <a:bodyPr/>
          <a:lstStyle/>
          <a:p>
            <a:fld id="{299C2A0E-0C44-C545-9B01-E851AA929C02}" type="slidenum">
              <a:rPr lang="sv-SE" smtClean="0"/>
              <a:t>3</a:t>
            </a:fld>
            <a:endParaRPr lang="sv-SE"/>
          </a:p>
        </p:txBody>
      </p:sp>
    </p:spTree>
    <p:extLst>
      <p:ext uri="{BB962C8B-B14F-4D97-AF65-F5344CB8AC3E}">
        <p14:creationId xmlns:p14="http://schemas.microsoft.com/office/powerpoint/2010/main" val="320767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latin typeface="Santral"/>
              </a:rPr>
              <a:t>ST är fackförbundet för alla som valt att arbeta på statens och medborgarnas uppdrag. Vårt motto är "En arbetsplats - en fackförening". Alla är välkomna som medlemmar, oberoende av utbildning, befattning och arbetsuppgifter. Det ger inflytande, styrka och ökar gemenskapen.</a:t>
            </a:r>
            <a:r>
              <a:rPr lang="sv-SE" b="0" i="0" dirty="0">
                <a:effectLst/>
                <a:latin typeface="+mn-lt"/>
              </a:rPr>
              <a:t> </a:t>
            </a:r>
            <a:r>
              <a:rPr lang="sv-SE" b="0" i="0" dirty="0">
                <a:effectLst/>
                <a:latin typeface="Santral"/>
              </a:rPr>
              <a:t>Fackförbundet ST är Sveriges enda fackförbund som organiserar alla inom statlig verksamhet. Det ger oss en unik kunskap om hur det är att arbeta på samhällets och statens uppdrag. Vi är övertygade om att alla anställda tjänar på att vara medlemmar i samma fackförbund istället för att dela upp sig i olika yrkesförbund.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effectLst/>
              <a:latin typeface="Santr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latin typeface="Santral"/>
              </a:rPr>
              <a:t>Vårt motto: en arbetsplats – en fackförening kan vi härleda ända tillbaka till 1912. Det var då vi för första gången pratade om den så kallade </a:t>
            </a:r>
            <a:r>
              <a:rPr lang="sv-SE" b="0" i="0" dirty="0" err="1">
                <a:effectLst/>
                <a:latin typeface="Santral"/>
              </a:rPr>
              <a:t>vertikalitetsprincipen</a:t>
            </a:r>
            <a:r>
              <a:rPr lang="sv-SE" b="0" i="0" dirty="0">
                <a:effectLst/>
                <a:latin typeface="Santral"/>
              </a:rPr>
              <a:t>, dvs alla på arbetsplatsen erbjuds medlemskap. Principen är en av nuvarande STs grundprinciper. Med det sagt skulle vi vilja påstå att vi med över 100 års erfarenhet </a:t>
            </a:r>
            <a:r>
              <a:rPr lang="sv-SE" b="1" i="0" dirty="0">
                <a:effectLst/>
                <a:latin typeface="Santral"/>
              </a:rPr>
              <a:t>är</a:t>
            </a:r>
            <a:r>
              <a:rPr lang="sv-SE" b="0" i="0" dirty="0">
                <a:effectLst/>
                <a:latin typeface="Santral"/>
              </a:rPr>
              <a:t> experter på staten</a:t>
            </a:r>
          </a:p>
        </p:txBody>
      </p:sp>
      <p:sp>
        <p:nvSpPr>
          <p:cNvPr id="4" name="Platshållare för bildnummer 3"/>
          <p:cNvSpPr>
            <a:spLocks noGrp="1"/>
          </p:cNvSpPr>
          <p:nvPr>
            <p:ph type="sldNum" sz="quarter" idx="5"/>
          </p:nvPr>
        </p:nvSpPr>
        <p:spPr/>
        <p:txBody>
          <a:bodyPr/>
          <a:lstStyle/>
          <a:p>
            <a:fld id="{299C2A0E-0C44-C545-9B01-E851AA929C02}" type="slidenum">
              <a:rPr lang="sv-SE" smtClean="0"/>
              <a:t>4</a:t>
            </a:fld>
            <a:endParaRPr lang="sv-SE"/>
          </a:p>
        </p:txBody>
      </p:sp>
    </p:spTree>
    <p:extLst>
      <p:ext uri="{BB962C8B-B14F-4D97-AF65-F5344CB8AC3E}">
        <p14:creationId xmlns:p14="http://schemas.microsoft.com/office/powerpoint/2010/main" val="200615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dirty="0">
                <a:effectLst/>
                <a:latin typeface="Santral"/>
              </a:rPr>
              <a:t>Demokratiska: </a:t>
            </a:r>
            <a:r>
              <a:rPr lang="sv-SE" b="0" i="0" dirty="0">
                <a:effectLst/>
                <a:latin typeface="Santral"/>
              </a:rPr>
              <a:t>Vi tycker att alla ska ha samma möjlighet att påverka och göra sin röst hörd; inom förbundet, på arbetsplatsen och i samhället. Inflytandet ska inte vara beroende av ens ålder, kön, religion, etnicitet eller sexuella läggning. </a:t>
            </a:r>
          </a:p>
          <a:p>
            <a:pPr algn="l"/>
            <a:r>
              <a:rPr lang="sv-SE" b="0" i="0" dirty="0">
                <a:effectLst/>
                <a:latin typeface="Santral"/>
              </a:rPr>
              <a:t>STs medlemmar kan engagera sig på olika sätt i förbundet. Det kan innebära allt från att delta aktivt på medlemsmöten till att ha ett förtroendeuppdrag. Inom ST har dessutom alla medlemmar rätt att lämna in en motion.  </a:t>
            </a:r>
          </a:p>
          <a:p>
            <a:pPr algn="l"/>
            <a:r>
              <a:rPr lang="sv-SE" b="0" i="0" dirty="0">
                <a:effectLst/>
                <a:latin typeface="Santral"/>
              </a:rPr>
              <a:t>Vår verksamhet styrs utifrån medlemmarnas behov och önskemål. För att det ska fungera i praktiken är vi beroende av medlemmarnas engagemang. </a:t>
            </a:r>
          </a:p>
          <a:p>
            <a:pPr algn="l"/>
            <a:endParaRPr lang="sv-SE" b="0" i="0" dirty="0">
              <a:effectLst/>
              <a:latin typeface="Santral"/>
            </a:endParaRPr>
          </a:p>
          <a:p>
            <a:pPr algn="l"/>
            <a:r>
              <a:rPr lang="sv-SE" b="1" i="0" dirty="0">
                <a:effectLst/>
                <a:latin typeface="Santral"/>
              </a:rPr>
              <a:t>Solidariska:</a:t>
            </a:r>
            <a:r>
              <a:rPr lang="sv-SE" b="0" i="0" dirty="0">
                <a:effectLst/>
                <a:latin typeface="Santral"/>
              </a:rPr>
              <a:t> Vi som arbetar tillsammans har mycket gemensamt och därför mycket att vinna på att gå samman och ställa krav på arbetsgivare och politiker. Med styrkan från 95 000 medlemmar kan ST tillvarata allas gemensamma intressen om god arbetsmiljö, trygghet, pensioner och löneutveckling. </a:t>
            </a:r>
          </a:p>
          <a:p>
            <a:pPr algn="l"/>
            <a:r>
              <a:rPr lang="sv-SE" b="0" i="0" dirty="0">
                <a:effectLst/>
                <a:latin typeface="Santral"/>
              </a:rPr>
              <a:t>ST arbetar också internationellt för att stärka fackligt arbete i länder där mänskliga och fackliga rättigheter inte är självklara. </a:t>
            </a:r>
          </a:p>
          <a:p>
            <a:pPr algn="l"/>
            <a:endParaRPr lang="sv-SE" b="0" i="0" dirty="0">
              <a:effectLst/>
              <a:latin typeface="Santr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effectLst/>
                <a:latin typeface="Santral"/>
              </a:rPr>
              <a:t>Obundna: </a:t>
            </a:r>
            <a:r>
              <a:rPr lang="sv-SE" b="0" i="0" dirty="0">
                <a:effectLst/>
                <a:latin typeface="Santral"/>
              </a:rPr>
              <a:t>Vi har i över hundra år arbetat med att förbättra statligt anställdas arbetssituation. Alltid utifrån våra medlemmars intressen – aldrig utifrån ett specifikt partis agenda. Det betyder inte att vi är opolitiska. Vi arbetar ständigt med att driva opinion och påverka beslutsfattare i frågor som berör våra medlemmars arbete. I en politiskt styrd verksamhet kommer ofta nya direktiv som påverkar de anställdas arbetsmiljö och andra förutsättningar. Då behövs en partipolitiskt fristående part som kan lyfta fram de anställdas perspektiv och beskriva hur verkligheten ser ut på arbetsplatserna.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effectLst/>
              <a:latin typeface="Santral"/>
            </a:endParaRPr>
          </a:p>
          <a:p>
            <a:pPr algn="l"/>
            <a:r>
              <a:rPr lang="sv-SE" b="1" i="0" dirty="0">
                <a:effectLst/>
                <a:latin typeface="Santral"/>
              </a:rPr>
              <a:t>Trygga i förändring: </a:t>
            </a:r>
            <a:r>
              <a:rPr lang="sv-SE" b="0" i="0" dirty="0">
                <a:effectLst/>
                <a:latin typeface="Santral"/>
              </a:rPr>
              <a:t>Precis som allt annat så förändras även arbetslivet. Många saker har blivit bättre genom åren. Men vi ser också en ökning av stress, hot, våld och psykisk ohälsa i arbetslivet. </a:t>
            </a:r>
          </a:p>
          <a:p>
            <a:pPr algn="l"/>
            <a:r>
              <a:rPr lang="sv-SE" b="0" i="0" dirty="0">
                <a:effectLst/>
                <a:latin typeface="Santral"/>
              </a:rPr>
              <a:t>ST vill bygga ett hållbart arbetsliv för alla. Våra medlemmar ska ha trygga, utvecklande och välbetalda arbeten. Det är viktigt för att du ska orka hela ditt arbetsliv.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effectLst/>
              <a:latin typeface="Santr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effectLst/>
                <a:latin typeface="Santral"/>
              </a:rPr>
              <a:t>Arbetsplatsnära:</a:t>
            </a:r>
            <a:r>
              <a:rPr lang="sv-SE" b="0" i="0" dirty="0">
                <a:effectLst/>
                <a:latin typeface="Santral"/>
              </a:rPr>
              <a:t> Det är på arbetsplatsen det händer. Det är här som möjligheterna att påverka är störst. Det är här medlemmarna finns och det är här facket ska finnas.</a:t>
            </a:r>
          </a:p>
          <a:p>
            <a:pPr algn="l"/>
            <a:r>
              <a:rPr lang="sv-SE" b="0" i="0" dirty="0">
                <a:effectLst/>
                <a:latin typeface="Santral"/>
              </a:rPr>
              <a:t>ST finns representerade på en stor mängd arbetsplatser genom våra 6000 förtroendevalda. Vi finns för att stötta och företräda våra medlemmar. Självklart kan man som medlem även få hjälp av STs rådgivare, ombudsmän och jurister när det behövs. Men den lokala företrädare har en unik kunskap om förutsättningarna på just din arbetsplats. Att finnas nära medlemmen är inte bara en fråga om service. Det ökar också våra medlemmars möjlighet till dialog och delaktighet i det fackliga arbetet.</a:t>
            </a:r>
          </a:p>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5</a:t>
            </a:fld>
            <a:endParaRPr lang="sv-SE"/>
          </a:p>
        </p:txBody>
      </p:sp>
    </p:spTree>
    <p:extLst>
      <p:ext uri="{BB962C8B-B14F-4D97-AF65-F5344CB8AC3E}">
        <p14:creationId xmlns:p14="http://schemas.microsoft.com/office/powerpoint/2010/main" val="394924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effectLst/>
                <a:latin typeface="Santral"/>
              </a:rPr>
              <a:t>Demokratiskt samhälle: </a:t>
            </a:r>
            <a:r>
              <a:rPr lang="sv-SE" b="0" i="0" dirty="0">
                <a:effectLst/>
                <a:latin typeface="Santral"/>
              </a:rPr>
              <a:t>…. Vi vill se en styrning som sätter befolkningen i centrum och tillvaratar de anställdas kompetens och möjlighet till inflytande. Att statliga myndigheter och privata aktörer på statligt uppdrag präglas av rättssäkerhet, öppenhet och transparens</a:t>
            </a:r>
          </a:p>
          <a:p>
            <a:pPr algn="l"/>
            <a:endParaRPr lang="sv-SE" b="0" i="0" dirty="0">
              <a:effectLst/>
              <a:latin typeface="Santr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effectLst/>
                <a:latin typeface="Santral"/>
              </a:rPr>
              <a:t>Hållbart arbetsliv: </a:t>
            </a:r>
            <a:r>
              <a:rPr lang="sv-SE" b="0" i="0" dirty="0">
                <a:effectLst/>
                <a:latin typeface="Santral"/>
              </a:rPr>
              <a:t>Vi vill ha de bästa anställningsvillkoren och att våra medlemmar ska ha konkurrenskraftiga löner. Vi anser att arbetsmiljön ska vara god och att arbetet styrs och organiseras så att alla känner trygghet i anställningen, arbetsglädje, kan utvecklas och där arbetsliv kan förenas med fritid.</a:t>
            </a:r>
          </a:p>
          <a:p>
            <a:pPr algn="l"/>
            <a:endParaRPr lang="sv-SE" b="0" i="0" dirty="0">
              <a:effectLst/>
              <a:latin typeface="Santr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effectLst/>
                <a:latin typeface="Santral"/>
              </a:rPr>
              <a:t>Stark facklig organisering: </a:t>
            </a:r>
            <a:r>
              <a:rPr lang="sv-SE" b="0" i="0" dirty="0">
                <a:effectLst/>
                <a:latin typeface="Santral"/>
              </a:rPr>
              <a:t>Vi vill vara normen och förstahandsvalet inom våra avtalsområden</a:t>
            </a:r>
          </a:p>
          <a:p>
            <a:pPr algn="l"/>
            <a:endParaRPr lang="sv-SE" b="0" i="0" dirty="0">
              <a:effectLst/>
              <a:latin typeface="Santral"/>
            </a:endParaRPr>
          </a:p>
          <a:p>
            <a:pPr algn="l"/>
            <a:r>
              <a:rPr lang="sv-SE" b="1" i="0" dirty="0">
                <a:effectLst/>
                <a:latin typeface="Santral"/>
              </a:rPr>
              <a:t>Stort inflytande: </a:t>
            </a:r>
            <a:r>
              <a:rPr lang="sv-SE" b="0" i="0" dirty="0">
                <a:effectLst/>
                <a:latin typeface="Santral"/>
              </a:rPr>
              <a:t>Och sträva efter att vara det största fackförbundet på varje arbetsplats / arbetsställe för att öka vårt inflytande.</a:t>
            </a:r>
          </a:p>
          <a:p>
            <a:pPr algn="l"/>
            <a:endParaRPr lang="sv-SE" b="0" i="0" dirty="0">
              <a:effectLst/>
              <a:latin typeface="Santral"/>
            </a:endParaRPr>
          </a:p>
          <a:p>
            <a:pPr algn="l"/>
            <a:endParaRPr lang="sv-SE" b="0" i="0" dirty="0">
              <a:effectLst/>
              <a:latin typeface="Santral"/>
            </a:endParaRPr>
          </a:p>
          <a:p>
            <a:pPr algn="l"/>
            <a:endParaRPr lang="sv-SE" b="0" i="0" dirty="0">
              <a:effectLst/>
              <a:latin typeface="Santral"/>
            </a:endParaRPr>
          </a:p>
          <a:p>
            <a:pPr algn="l"/>
            <a:endParaRPr lang="sv-SE" b="0" i="0" dirty="0">
              <a:effectLst/>
              <a:latin typeface="Santral"/>
            </a:endParaRPr>
          </a:p>
          <a:p>
            <a:pPr algn="l"/>
            <a:endParaRPr lang="sv-SE" b="0" i="0" dirty="0">
              <a:effectLst/>
              <a:latin typeface="Santral"/>
            </a:endParaRPr>
          </a:p>
          <a:p>
            <a:endParaRPr lang="sv-SE" b="1" dirty="0">
              <a:cs typeface="Calibri"/>
            </a:endParaRPr>
          </a:p>
        </p:txBody>
      </p:sp>
      <p:sp>
        <p:nvSpPr>
          <p:cNvPr id="4" name="Platshållare för bildnummer 3"/>
          <p:cNvSpPr>
            <a:spLocks noGrp="1"/>
          </p:cNvSpPr>
          <p:nvPr>
            <p:ph type="sldNum" sz="quarter" idx="5"/>
          </p:nvPr>
        </p:nvSpPr>
        <p:spPr/>
        <p:txBody>
          <a:bodyPr/>
          <a:lstStyle/>
          <a:p>
            <a:fld id="{299C2A0E-0C44-C545-9B01-E851AA929C02}" type="slidenum">
              <a:rPr lang="sv-SE" smtClean="0"/>
              <a:t>6</a:t>
            </a:fld>
            <a:endParaRPr lang="sv-SE"/>
          </a:p>
        </p:txBody>
      </p:sp>
    </p:spTree>
    <p:extLst>
      <p:ext uri="{BB962C8B-B14F-4D97-AF65-F5344CB8AC3E}">
        <p14:creationId xmlns:p14="http://schemas.microsoft.com/office/powerpoint/2010/main" val="2074873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ST-Direkt: </a:t>
            </a:r>
            <a:r>
              <a:rPr lang="sv-SE" b="0" i="0" dirty="0">
                <a:effectLst/>
                <a:latin typeface="Santral"/>
              </a:rPr>
              <a:t>STs medlemmar kan vända sig till ST Direkt för att få råd och stöd. Vi svarar på medlemmarnas frågor om anställningsvillkor, lön, arbetsmiljö, rättigheter och medlemskapet i ST. Vi har oftast väldigt snabba svarstider i telefon och på e-post svarar vi inom 24 timmar på vardagar. Är du ännu inte medlem men är nyfiken och vill veta mer så är du såklart varmt välkommen att höra av dig till ST Direkt antingen via mail eller telefon.</a:t>
            </a:r>
            <a:endParaRPr lang="sv-SE" dirty="0"/>
          </a:p>
          <a:p>
            <a:endParaRPr lang="sv-SE" dirty="0"/>
          </a:p>
          <a:p>
            <a:r>
              <a:rPr lang="sv-SE" b="1" dirty="0"/>
              <a:t>St.org: </a:t>
            </a:r>
            <a:r>
              <a:rPr lang="sv-SE" dirty="0"/>
              <a:t>På vår hemsida st.org, som precis har fått ett nytt enklare typsnitt, hittar du massor med bra information om oss, vad vi vill och vad vi gör vare sig du är nyfiken på att bli medlem eller om du är förtroendevald och är i behov av relevant information för ditt fackliga arbete. </a:t>
            </a:r>
          </a:p>
          <a:p>
            <a:endParaRPr lang="sv-SE" dirty="0"/>
          </a:p>
          <a:p>
            <a:r>
              <a:rPr lang="sv-SE" b="1" dirty="0"/>
              <a:t>Blogg: </a:t>
            </a:r>
            <a:r>
              <a:rPr lang="sv-SE" dirty="0"/>
              <a:t>Missa inte vår opinionsblogg. Det är </a:t>
            </a:r>
            <a:r>
              <a:rPr lang="sv-SE" b="0" i="0" dirty="0">
                <a:effectLst/>
                <a:latin typeface="Santral"/>
              </a:rPr>
              <a:t>Fackförbundet STs blogg för analyser och kommentarer. ST är det största fackförbundet inom staten med drygt 98 000 medlemmar. De som skriver på bloggen är utredare, jurister och kommunikatörer som alla jobbar på ST. På bloggen hittar du inlägg om statlig styrning, ledning och värdegrund. Vi vill påverka statliga verksamheter utifrån medarbetarnas kompetens och medborgarnas behov.</a:t>
            </a:r>
            <a:r>
              <a:rPr lang="sv-SE" dirty="0"/>
              <a:t> </a:t>
            </a:r>
          </a:p>
          <a:p>
            <a:endParaRPr lang="sv-SE" dirty="0"/>
          </a:p>
          <a:p>
            <a:r>
              <a:rPr lang="sv-SE" b="1" dirty="0"/>
              <a:t>Förmåner / Rabatter:</a:t>
            </a:r>
            <a:r>
              <a:rPr lang="sv-SE" dirty="0"/>
              <a:t> I ett medlemskap hos Fackförbundet ST får du ta del av en mängd förmåner och rabatter. För att nämna några så har du </a:t>
            </a:r>
            <a:r>
              <a:rPr lang="sv-SE" b="0" i="0" dirty="0">
                <a:solidFill>
                  <a:srgbClr val="18185C"/>
                </a:solidFill>
                <a:effectLst/>
                <a:latin typeface="Santral"/>
              </a:rPr>
              <a:t>Inkomstförsäkring, reserabatter, karriärråd eller förmånliga lånevillkor. Om du blir medlem i ST, eller redan är, får du tillgång till en rad förmåner som gör medlemskapet ännu mer värdefullt för dig.</a:t>
            </a:r>
            <a:endParaRPr lang="sv-SE" b="0" dirty="0"/>
          </a:p>
          <a:p>
            <a:endParaRPr lang="sv-SE" dirty="0"/>
          </a:p>
          <a:p>
            <a:r>
              <a:rPr lang="sv-SE" b="1" dirty="0"/>
              <a:t>Mina sidor: </a:t>
            </a:r>
            <a:r>
              <a:rPr lang="sv-SE" b="0" dirty="0"/>
              <a:t>Som medlem hos oss får du access till mina sidor. </a:t>
            </a:r>
            <a:r>
              <a:rPr lang="sv-SE" b="0" i="0" dirty="0">
                <a:solidFill>
                  <a:srgbClr val="18185C"/>
                </a:solidFill>
                <a:effectLst/>
                <a:latin typeface="Santral"/>
              </a:rPr>
              <a:t>Här kan du som är medlem eller förtroendevald uppdatera eller ändra uppgifterna kopplade till ditt medlemskap eller dina fackliga uppdrag. Här hittar du också dina förmåner och utbildningar samt råd och stöd kring arbetslivet.</a:t>
            </a:r>
            <a:endParaRPr lang="sv-SE" b="0"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7</a:t>
            </a:fld>
            <a:endParaRPr lang="sv-SE"/>
          </a:p>
        </p:txBody>
      </p:sp>
    </p:spTree>
    <p:extLst>
      <p:ext uri="{BB962C8B-B14F-4D97-AF65-F5344CB8AC3E}">
        <p14:creationId xmlns:p14="http://schemas.microsoft.com/office/powerpoint/2010/main" val="3019273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8</a:t>
            </a:fld>
            <a:endParaRPr lang="sv-SE"/>
          </a:p>
        </p:txBody>
      </p:sp>
    </p:spTree>
    <p:extLst>
      <p:ext uri="{BB962C8B-B14F-4D97-AF65-F5344CB8AC3E}">
        <p14:creationId xmlns:p14="http://schemas.microsoft.com/office/powerpoint/2010/main" val="2440599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Exempel 1</a:t>
            </a:r>
            <a:r>
              <a:rPr lang="sv-SE" dirty="0"/>
              <a:t> - skriv din text här…</a:t>
            </a:r>
          </a:p>
          <a:p>
            <a:endParaRPr lang="sv-SE" dirty="0"/>
          </a:p>
          <a:p>
            <a:r>
              <a:rPr lang="sv-SE" b="1" dirty="0"/>
              <a:t>Exempel 2</a:t>
            </a:r>
            <a:r>
              <a:rPr lang="sv-SE" dirty="0"/>
              <a:t> - skriv din text här…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Exempel 3 </a:t>
            </a:r>
            <a:r>
              <a:rPr lang="sv-SE" dirty="0"/>
              <a:t>- skriv din text här…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Exempel 4</a:t>
            </a:r>
            <a:r>
              <a:rPr lang="sv-SE" dirty="0"/>
              <a:t> - skriv din text här…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Exempel 5</a:t>
            </a:r>
            <a:r>
              <a:rPr lang="sv-SE" dirty="0"/>
              <a:t> - skriv din text här…</a:t>
            </a:r>
          </a:p>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9</a:t>
            </a:fld>
            <a:endParaRPr lang="sv-SE"/>
          </a:p>
        </p:txBody>
      </p:sp>
    </p:spTree>
    <p:extLst>
      <p:ext uri="{BB962C8B-B14F-4D97-AF65-F5344CB8AC3E}">
        <p14:creationId xmlns:p14="http://schemas.microsoft.com/office/powerpoint/2010/main" val="516570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tif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tif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tif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tif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 sida_färg">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7DCBF3"/>
              </a:solidFill>
            </a:endParaRPr>
          </a:p>
        </p:txBody>
      </p:sp>
      <p:sp>
        <p:nvSpPr>
          <p:cNvPr id="2" name="Rubrik 1"/>
          <p:cNvSpPr>
            <a:spLocks noGrp="1"/>
          </p:cNvSpPr>
          <p:nvPr>
            <p:ph type="ctrTitle" hasCustomPrompt="1"/>
          </p:nvPr>
        </p:nvSpPr>
        <p:spPr>
          <a:xfrm>
            <a:off x="1406305" y="2040895"/>
            <a:ext cx="9144000" cy="1572521"/>
          </a:xfrm>
        </p:spPr>
        <p:txBody>
          <a:bodyPr anchor="ctr" anchorCtr="0"/>
          <a:lstStyle>
            <a:lvl1pPr algn="l">
              <a:defRPr sz="4800">
                <a:solidFill>
                  <a:srgbClr val="C1E6FB"/>
                </a:solidFill>
              </a:defRPr>
            </a:lvl1pPr>
          </a:lstStyle>
          <a:p>
            <a:r>
              <a:rPr lang="sv-SE"/>
              <a:t>Presentationsrubrik</a:t>
            </a:r>
            <a:br>
              <a:rPr lang="sv-SE"/>
            </a:br>
            <a:r>
              <a:rPr lang="sv-SE"/>
              <a:t>på två rader</a:t>
            </a:r>
          </a:p>
        </p:txBody>
      </p:sp>
      <p:pic>
        <p:nvPicPr>
          <p:cNvPr id="6" name="Picture 5"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12" name="Platshållare för text 8">
            <a:extLst>
              <a:ext uri="{FF2B5EF4-FFF2-40B4-BE49-F238E27FC236}">
                <a16:creationId xmlns:a16="http://schemas.microsoft.com/office/drawing/2014/main" id="{8BEEE139-3B3F-45E5-AC3E-CF5AE574D591}"/>
              </a:ext>
            </a:extLst>
          </p:cNvPr>
          <p:cNvSpPr>
            <a:spLocks noGrp="1"/>
          </p:cNvSpPr>
          <p:nvPr>
            <p:ph type="body" sz="quarter" idx="12" hasCustomPrompt="1"/>
          </p:nvPr>
        </p:nvSpPr>
        <p:spPr>
          <a:xfrm>
            <a:off x="1425355" y="5913006"/>
            <a:ext cx="4375370" cy="552450"/>
          </a:xfrm>
        </p:spPr>
        <p:txBody>
          <a:bodyPr wrap="none"/>
          <a:lstStyle>
            <a:lvl1pPr marL="0" indent="0">
              <a:buFontTx/>
              <a:buNone/>
              <a:defRPr sz="1600">
                <a:solidFill>
                  <a:schemeClr val="bg1"/>
                </a:solidFill>
              </a:defRPr>
            </a:lvl1pPr>
            <a:lvl2pPr marL="425450" indent="0">
              <a:buNone/>
              <a:defRPr/>
            </a:lvl2pPr>
          </a:lstStyle>
          <a:p>
            <a:pPr lvl="0"/>
            <a:r>
              <a:rPr lang="sv-SE"/>
              <a:t>Skriv datum</a:t>
            </a:r>
          </a:p>
        </p:txBody>
      </p:sp>
    </p:spTree>
    <p:extLst>
      <p:ext uri="{BB962C8B-B14F-4D97-AF65-F5344CB8AC3E}">
        <p14:creationId xmlns:p14="http://schemas.microsoft.com/office/powerpoint/2010/main" val="110884842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vsnittsrubrik_rosa">
    <p:bg>
      <p:bgPr>
        <a:solidFill>
          <a:srgbClr val="CE086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102EE57-F0E8-4054-8B77-4EFD9B0AADF8}"/>
              </a:ext>
            </a:extLst>
          </p:cNvPr>
          <p:cNvPicPr>
            <a:picLocks noChangeAspect="1"/>
          </p:cNvPicPr>
          <p:nvPr userDrawn="1"/>
        </p:nvPicPr>
        <p:blipFill>
          <a:blip r:embed="rId3"/>
          <a:stretch>
            <a:fillRect/>
          </a:stretch>
        </p:blipFill>
        <p:spPr>
          <a:xfrm>
            <a:off x="0" y="-219036"/>
            <a:ext cx="12192000" cy="7077036"/>
          </a:xfrm>
          <a:prstGeom prst="rect">
            <a:avLst/>
          </a:prstGeom>
        </p:spPr>
      </p:pic>
      <p:sp>
        <p:nvSpPr>
          <p:cNvPr id="2" name="Rubrik 1"/>
          <p:cNvSpPr>
            <a:spLocks noGrp="1"/>
          </p:cNvSpPr>
          <p:nvPr>
            <p:ph type="title" hasCustomPrompt="1"/>
          </p:nvPr>
        </p:nvSpPr>
        <p:spPr>
          <a:xfrm>
            <a:off x="1930400" y="3036093"/>
            <a:ext cx="8331200" cy="785813"/>
          </a:xfrm>
        </p:spPr>
        <p:txBody>
          <a:bodyPr anchor="b"/>
          <a:lstStyle>
            <a:lvl1pPr algn="ctr">
              <a:defRPr sz="4800">
                <a:solidFill>
                  <a:schemeClr val="bg1"/>
                </a:solidFill>
              </a:defRPr>
            </a:lvl1pPr>
          </a:lstStyle>
          <a:p>
            <a:r>
              <a:rPr lang="sv-SE"/>
              <a:t>Trygga anställningsvillkor</a:t>
            </a:r>
          </a:p>
        </p:txBody>
      </p:sp>
      <p:pic>
        <p:nvPicPr>
          <p:cNvPr id="8" name="Picture 7" descr="ST_rgb_ny.ti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custDataLst>
      <p:tags r:id="rId1"/>
    </p:custDataLst>
    <p:extLst>
      <p:ext uri="{BB962C8B-B14F-4D97-AF65-F5344CB8AC3E}">
        <p14:creationId xmlns:p14="http://schemas.microsoft.com/office/powerpoint/2010/main" val="4174363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Avsnittsrubrik_rosa">
    <p:bg>
      <p:bgPr>
        <a:solidFill>
          <a:srgbClr val="CE086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8CEA4F8-24F5-4CE4-9C07-762573DE2281}"/>
              </a:ext>
            </a:extLst>
          </p:cNvPr>
          <p:cNvPicPr>
            <a:picLocks noChangeAspect="1"/>
          </p:cNvPicPr>
          <p:nvPr userDrawn="1"/>
        </p:nvPicPr>
        <p:blipFill>
          <a:blip r:embed="rId3"/>
          <a:stretch>
            <a:fillRect/>
          </a:stretch>
        </p:blipFill>
        <p:spPr>
          <a:xfrm>
            <a:off x="0" y="1334"/>
            <a:ext cx="12192000" cy="6855332"/>
          </a:xfrm>
          <a:prstGeom prst="rect">
            <a:avLst/>
          </a:prstGeom>
        </p:spPr>
      </p:pic>
      <p:sp>
        <p:nvSpPr>
          <p:cNvPr id="2" name="Rubrik 1"/>
          <p:cNvSpPr>
            <a:spLocks noGrp="1"/>
          </p:cNvSpPr>
          <p:nvPr>
            <p:ph type="title" hasCustomPrompt="1"/>
          </p:nvPr>
        </p:nvSpPr>
        <p:spPr>
          <a:xfrm>
            <a:off x="1930400" y="3036093"/>
            <a:ext cx="8331200" cy="785813"/>
          </a:xfrm>
        </p:spPr>
        <p:txBody>
          <a:bodyPr anchor="b"/>
          <a:lstStyle>
            <a:lvl1pPr algn="ctr">
              <a:defRPr sz="4800">
                <a:solidFill>
                  <a:schemeClr val="bg1"/>
                </a:solidFill>
              </a:defRPr>
            </a:lvl1pPr>
          </a:lstStyle>
          <a:p>
            <a:r>
              <a:rPr lang="sv-SE"/>
              <a:t>Starkt lokalt fack</a:t>
            </a:r>
          </a:p>
        </p:txBody>
      </p:sp>
      <p:pic>
        <p:nvPicPr>
          <p:cNvPr id="8" name="Picture 7" descr="ST_rgb_ny.ti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custDataLst>
      <p:tags r:id="rId1"/>
    </p:custDataLst>
    <p:extLst>
      <p:ext uri="{BB962C8B-B14F-4D97-AF65-F5344CB8AC3E}">
        <p14:creationId xmlns:p14="http://schemas.microsoft.com/office/powerpoint/2010/main" val="792939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nittsrubrik_MELLANROSA">
    <p:bg>
      <p:bgPr>
        <a:solidFill>
          <a:srgbClr val="18185C"/>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chemeClr val="bg1"/>
                </a:solidFill>
              </a:defRPr>
            </a:lvl1pPr>
          </a:lstStyle>
          <a:p>
            <a:r>
              <a:rPr lang="sv-SE"/>
              <a:t>Avsnittsrubrik</a:t>
            </a:r>
          </a:p>
        </p:txBody>
      </p:sp>
    </p:spTree>
    <p:extLst>
      <p:ext uri="{BB962C8B-B14F-4D97-AF65-F5344CB8AC3E}">
        <p14:creationId xmlns:p14="http://schemas.microsoft.com/office/powerpoint/2010/main" val="3331524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vsnittsrubrik MELLANROSA + Boxar">
    <p:bg>
      <p:bgPr>
        <a:solidFill>
          <a:srgbClr val="18185C"/>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chemeClr val="bg1"/>
                </a:solidFill>
              </a:defRPr>
            </a:lvl1pPr>
          </a:lstStyle>
          <a:p>
            <a:r>
              <a:rPr lang="sv-SE"/>
              <a:t>Avsnittsrubrik</a:t>
            </a:r>
          </a:p>
        </p:txBody>
      </p:sp>
    </p:spTree>
    <p:extLst>
      <p:ext uri="{BB962C8B-B14F-4D97-AF65-F5344CB8AC3E}">
        <p14:creationId xmlns:p14="http://schemas.microsoft.com/office/powerpoint/2010/main" val="2489073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spalter + Bord - MELLAN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Tree>
    <p:custDataLst>
      <p:tags r:id="rId1"/>
    </p:custDataLst>
    <p:extLst>
      <p:ext uri="{BB962C8B-B14F-4D97-AF65-F5344CB8AC3E}">
        <p14:creationId xmlns:p14="http://schemas.microsoft.com/office/powerpoint/2010/main" val="280387739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Lisat - Färgad bakgrund - MELLANROSA">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924129" y="1027305"/>
            <a:ext cx="5268441" cy="495629"/>
          </a:xfrm>
        </p:spPr>
        <p:txBody>
          <a:bodyPr/>
          <a:lstStyle>
            <a:lvl1pPr>
              <a:defRPr>
                <a:solidFill>
                  <a:schemeClr val="bg1"/>
                </a:solidFill>
              </a:defRPr>
            </a:lvl1pPr>
          </a:lstStyle>
          <a:p>
            <a:r>
              <a:rPr lang="sv-SE"/>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custDataLst>
      <p:tags r:id="rId1"/>
    </p:custDataLst>
    <p:extLst>
      <p:ext uri="{BB962C8B-B14F-4D97-AF65-F5344CB8AC3E}">
        <p14:creationId xmlns:p14="http://schemas.microsoft.com/office/powerpoint/2010/main" val="31653448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Lisat - Vit bakgrund - MELLAN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custDataLst>
      <p:tags r:id="rId1"/>
    </p:custDataLst>
    <p:extLst>
      <p:ext uri="{BB962C8B-B14F-4D97-AF65-F5344CB8AC3E}">
        <p14:creationId xmlns:p14="http://schemas.microsoft.com/office/powerpoint/2010/main" val="151968698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Bild (utfall) + Bord - MELLAN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custDataLst>
      <p:tags r:id="rId1"/>
    </p:custDataLst>
    <p:extLst>
      <p:ext uri="{BB962C8B-B14F-4D97-AF65-F5344CB8AC3E}">
        <p14:creationId xmlns:p14="http://schemas.microsoft.com/office/powerpoint/2010/main" val="95099911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ild + Bord - MELLAN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custDataLst>
      <p:tags r:id="rId1"/>
    </p:custDataLst>
    <p:extLst>
      <p:ext uri="{BB962C8B-B14F-4D97-AF65-F5344CB8AC3E}">
        <p14:creationId xmlns:p14="http://schemas.microsoft.com/office/powerpoint/2010/main" val="393788482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spalter + Boxar - MELLANROS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custDataLst>
      <p:tags r:id="rId1"/>
    </p:custDataLst>
    <p:extLst>
      <p:ext uri="{BB962C8B-B14F-4D97-AF65-F5344CB8AC3E}">
        <p14:creationId xmlns:p14="http://schemas.microsoft.com/office/powerpoint/2010/main" val="426804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ÖRSTA sida_färg">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12192000" cy="6858000"/>
          </a:xfrm>
          <a:prstGeom prst="rect">
            <a:avLst/>
          </a:prstGeom>
          <a:solidFill>
            <a:srgbClr val="B9B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7DCBF3"/>
              </a:solidFill>
            </a:endParaRPr>
          </a:p>
        </p:txBody>
      </p:sp>
      <p:sp>
        <p:nvSpPr>
          <p:cNvPr id="2" name="Rubrik 1"/>
          <p:cNvSpPr>
            <a:spLocks noGrp="1"/>
          </p:cNvSpPr>
          <p:nvPr>
            <p:ph type="ctrTitle" hasCustomPrompt="1"/>
          </p:nvPr>
        </p:nvSpPr>
        <p:spPr>
          <a:xfrm>
            <a:off x="1406305" y="2040895"/>
            <a:ext cx="9144000" cy="1572521"/>
          </a:xfrm>
        </p:spPr>
        <p:txBody>
          <a:bodyPr anchor="ctr" anchorCtr="0"/>
          <a:lstStyle>
            <a:lvl1pPr algn="l">
              <a:defRPr sz="4800">
                <a:solidFill>
                  <a:srgbClr val="18185C"/>
                </a:solidFill>
              </a:defRPr>
            </a:lvl1pPr>
          </a:lstStyle>
          <a:p>
            <a:r>
              <a:rPr lang="sv-SE"/>
              <a:t>Presentationsrubrik</a:t>
            </a:r>
            <a:br>
              <a:rPr lang="sv-SE"/>
            </a:br>
            <a:r>
              <a:rPr lang="sv-SE"/>
              <a:t>på två rader</a:t>
            </a:r>
          </a:p>
        </p:txBody>
      </p:sp>
      <p:pic>
        <p:nvPicPr>
          <p:cNvPr id="6" name="Picture 5"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12" name="Platshållare för text 8">
            <a:extLst>
              <a:ext uri="{FF2B5EF4-FFF2-40B4-BE49-F238E27FC236}">
                <a16:creationId xmlns:a16="http://schemas.microsoft.com/office/drawing/2014/main" id="{8BEEE139-3B3F-45E5-AC3E-CF5AE574D591}"/>
              </a:ext>
            </a:extLst>
          </p:cNvPr>
          <p:cNvSpPr>
            <a:spLocks noGrp="1"/>
          </p:cNvSpPr>
          <p:nvPr>
            <p:ph type="body" sz="quarter" idx="12" hasCustomPrompt="1"/>
          </p:nvPr>
        </p:nvSpPr>
        <p:spPr>
          <a:xfrm>
            <a:off x="1425355" y="5913006"/>
            <a:ext cx="4375370" cy="552450"/>
          </a:xfrm>
        </p:spPr>
        <p:txBody>
          <a:bodyPr wrap="none"/>
          <a:lstStyle>
            <a:lvl1pPr marL="0" indent="0">
              <a:buFontTx/>
              <a:buNone/>
              <a:defRPr sz="1600">
                <a:solidFill>
                  <a:srgbClr val="18185C"/>
                </a:solidFill>
              </a:defRPr>
            </a:lvl1pPr>
            <a:lvl2pPr marL="425450" indent="0">
              <a:buNone/>
              <a:defRPr/>
            </a:lvl2pPr>
          </a:lstStyle>
          <a:p>
            <a:pPr lvl="0"/>
            <a:r>
              <a:rPr lang="sv-SE"/>
              <a:t>Skriv datum</a:t>
            </a:r>
          </a:p>
        </p:txBody>
      </p:sp>
    </p:spTree>
    <p:extLst>
      <p:ext uri="{BB962C8B-B14F-4D97-AF65-F5344CB8AC3E}">
        <p14:creationId xmlns:p14="http://schemas.microsoft.com/office/powerpoint/2010/main" val="109528449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vå spalter + Boxar - MELLANROS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10908632" y="0"/>
            <a:ext cx="1283368"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9409444" cy="495629"/>
          </a:xfrm>
        </p:spPr>
        <p:txBody>
          <a:bodyPr/>
          <a:lstStyle>
            <a:lvl1pPr>
              <a:defRPr>
                <a:solidFill>
                  <a:srgbClr val="18185C"/>
                </a:solidFill>
              </a:defRPr>
            </a:lvl1pPr>
          </a:lstStyle>
          <a:p>
            <a:r>
              <a:rPr lang="sv-SE"/>
              <a:t>Enradig sidrubrik</a:t>
            </a:r>
          </a:p>
        </p:txBody>
      </p:sp>
      <p:sp>
        <p:nvSpPr>
          <p:cNvPr id="12" name="Platshållare för innehåll 2">
            <a:extLst>
              <a:ext uri="{FF2B5EF4-FFF2-40B4-BE49-F238E27FC236}">
                <a16:creationId xmlns:a16="http://schemas.microsoft.com/office/drawing/2014/main" id="{1B977569-ADAB-4552-A592-A228B10C0C22}"/>
              </a:ext>
            </a:extLst>
          </p:cNvPr>
          <p:cNvSpPr>
            <a:spLocks noGrp="1"/>
          </p:cNvSpPr>
          <p:nvPr>
            <p:ph idx="12"/>
          </p:nvPr>
        </p:nvSpPr>
        <p:spPr>
          <a:xfrm>
            <a:off x="7391817" y="2247238"/>
            <a:ext cx="2917850" cy="3972710"/>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2">
            <a:extLst>
              <a:ext uri="{FF2B5EF4-FFF2-40B4-BE49-F238E27FC236}">
                <a16:creationId xmlns:a16="http://schemas.microsoft.com/office/drawing/2014/main" id="{7F71D78F-E007-43DA-89F9-74929F574D94}"/>
              </a:ext>
            </a:extLst>
          </p:cNvPr>
          <p:cNvSpPr>
            <a:spLocks noGrp="1"/>
          </p:cNvSpPr>
          <p:nvPr>
            <p:ph idx="13"/>
          </p:nvPr>
        </p:nvSpPr>
        <p:spPr>
          <a:xfrm>
            <a:off x="4119342" y="2247238"/>
            <a:ext cx="2917850" cy="3972710"/>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4" name="Platshållare för innehåll 2">
            <a:extLst>
              <a:ext uri="{FF2B5EF4-FFF2-40B4-BE49-F238E27FC236}">
                <a16:creationId xmlns:a16="http://schemas.microsoft.com/office/drawing/2014/main" id="{E956F1EE-13A0-4ED7-B08C-03DAA52DCF41}"/>
              </a:ext>
            </a:extLst>
          </p:cNvPr>
          <p:cNvSpPr>
            <a:spLocks noGrp="1"/>
          </p:cNvSpPr>
          <p:nvPr>
            <p:ph idx="14"/>
          </p:nvPr>
        </p:nvSpPr>
        <p:spPr>
          <a:xfrm>
            <a:off x="873545" y="2247238"/>
            <a:ext cx="2917850" cy="3972710"/>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custDataLst>
      <p:tags r:id="rId1"/>
    </p:custDataLst>
    <p:extLst>
      <p:ext uri="{BB962C8B-B14F-4D97-AF65-F5344CB8AC3E}">
        <p14:creationId xmlns:p14="http://schemas.microsoft.com/office/powerpoint/2010/main" val="759537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vå spalter + Boxar - MELLANROS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10908632" y="0"/>
            <a:ext cx="1283368"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9409444" cy="495629"/>
          </a:xfrm>
        </p:spPr>
        <p:txBody>
          <a:bodyPr/>
          <a:lstStyle>
            <a:lvl1pPr>
              <a:defRPr>
                <a:solidFill>
                  <a:srgbClr val="18185C"/>
                </a:solidFill>
              </a:defRPr>
            </a:lvl1pPr>
          </a:lstStyle>
          <a:p>
            <a:r>
              <a:rPr lang="sv-SE"/>
              <a:t>Enradig sidrubrik</a:t>
            </a:r>
          </a:p>
        </p:txBody>
      </p:sp>
      <p:sp>
        <p:nvSpPr>
          <p:cNvPr id="12" name="Platshållare för innehåll 2">
            <a:extLst>
              <a:ext uri="{FF2B5EF4-FFF2-40B4-BE49-F238E27FC236}">
                <a16:creationId xmlns:a16="http://schemas.microsoft.com/office/drawing/2014/main" id="{1B977569-ADAB-4552-A592-A228B10C0C22}"/>
              </a:ext>
            </a:extLst>
          </p:cNvPr>
          <p:cNvSpPr>
            <a:spLocks noGrp="1"/>
          </p:cNvSpPr>
          <p:nvPr>
            <p:ph idx="12"/>
          </p:nvPr>
        </p:nvSpPr>
        <p:spPr>
          <a:xfrm>
            <a:off x="7359683" y="1834792"/>
            <a:ext cx="2917850" cy="3521365"/>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2">
            <a:extLst>
              <a:ext uri="{FF2B5EF4-FFF2-40B4-BE49-F238E27FC236}">
                <a16:creationId xmlns:a16="http://schemas.microsoft.com/office/drawing/2014/main" id="{7F71D78F-E007-43DA-89F9-74929F574D94}"/>
              </a:ext>
            </a:extLst>
          </p:cNvPr>
          <p:cNvSpPr>
            <a:spLocks noGrp="1"/>
          </p:cNvSpPr>
          <p:nvPr>
            <p:ph idx="13"/>
          </p:nvPr>
        </p:nvSpPr>
        <p:spPr>
          <a:xfrm>
            <a:off x="4119342" y="1844596"/>
            <a:ext cx="2917850" cy="3521365"/>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4" name="Platshållare för innehåll 2">
            <a:extLst>
              <a:ext uri="{FF2B5EF4-FFF2-40B4-BE49-F238E27FC236}">
                <a16:creationId xmlns:a16="http://schemas.microsoft.com/office/drawing/2014/main" id="{E956F1EE-13A0-4ED7-B08C-03DAA52DCF41}"/>
              </a:ext>
            </a:extLst>
          </p:cNvPr>
          <p:cNvSpPr>
            <a:spLocks noGrp="1"/>
          </p:cNvSpPr>
          <p:nvPr>
            <p:ph idx="14"/>
          </p:nvPr>
        </p:nvSpPr>
        <p:spPr>
          <a:xfrm>
            <a:off x="873545" y="1836698"/>
            <a:ext cx="2917850" cy="3521365"/>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custDataLst>
      <p:tags r:id="rId1"/>
    </p:custDataLst>
    <p:extLst>
      <p:ext uri="{BB962C8B-B14F-4D97-AF65-F5344CB8AC3E}">
        <p14:creationId xmlns:p14="http://schemas.microsoft.com/office/powerpoint/2010/main" val="616961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Avsnittsrubrik_rosa">
    <p:bg>
      <p:bgPr>
        <a:solidFill>
          <a:srgbClr val="CE086A"/>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CB2D533-01A9-4396-9BCC-3970CD1F8349}"/>
              </a:ext>
            </a:extLst>
          </p:cNvPr>
          <p:cNvSpPr/>
          <p:nvPr userDrawn="1"/>
        </p:nvSpPr>
        <p:spPr>
          <a:xfrm>
            <a:off x="0" y="0"/>
            <a:ext cx="12192000" cy="6858000"/>
          </a:xfrm>
          <a:prstGeom prst="rect">
            <a:avLst/>
          </a:prstGeom>
          <a:solidFill>
            <a:srgbClr val="E55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1412875" y="3838575"/>
            <a:ext cx="8331200" cy="785813"/>
          </a:xfrm>
        </p:spPr>
        <p:txBody>
          <a:bodyPr anchor="b"/>
          <a:lstStyle>
            <a:lvl1pPr>
              <a:defRPr sz="4800">
                <a:solidFill>
                  <a:schemeClr val="bg1"/>
                </a:solidFill>
              </a:defRPr>
            </a:lvl1pPr>
          </a:lstStyle>
          <a:p>
            <a:r>
              <a:rPr lang="sv-SE"/>
              <a:t>Avsnittsrubrik</a:t>
            </a:r>
          </a:p>
        </p:txBody>
      </p:sp>
      <p:pic>
        <p:nvPicPr>
          <p:cNvPr id="8" name="Picture 7"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3309336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vsnittsrubrik_blå">
    <p:bg>
      <p:bgPr>
        <a:solidFill>
          <a:srgbClr val="C1E5FA"/>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12875" y="3838575"/>
            <a:ext cx="8331200" cy="785813"/>
          </a:xfrm>
        </p:spPr>
        <p:txBody>
          <a:bodyPr anchor="b"/>
          <a:lstStyle>
            <a:lvl1pPr>
              <a:defRPr sz="4800">
                <a:solidFill>
                  <a:srgbClr val="18185C"/>
                </a:solidFill>
              </a:defRPr>
            </a:lvl1pPr>
          </a:lstStyle>
          <a:p>
            <a:r>
              <a:rPr lang="sv-SE"/>
              <a:t>Avsnittsrubrik</a:t>
            </a:r>
          </a:p>
        </p:txBody>
      </p:sp>
    </p:spTree>
    <p:extLst>
      <p:ext uri="{BB962C8B-B14F-4D97-AF65-F5344CB8AC3E}">
        <p14:creationId xmlns:p14="http://schemas.microsoft.com/office/powerpoint/2010/main" val="822496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307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vsnittsrubrik_LJUSBLÅ">
    <p:bg>
      <p:bgPr>
        <a:solidFill>
          <a:srgbClr val="C1E6FB"/>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Tree>
    <p:extLst>
      <p:ext uri="{BB962C8B-B14F-4D97-AF65-F5344CB8AC3E}">
        <p14:creationId xmlns:p14="http://schemas.microsoft.com/office/powerpoint/2010/main" val="2969855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vsnittsrubrik LJUSBLÅ + Boxar">
    <p:bg>
      <p:bgPr>
        <a:solidFill>
          <a:srgbClr val="C1E6FB"/>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Tree>
    <p:extLst>
      <p:ext uri="{BB962C8B-B14F-4D97-AF65-F5344CB8AC3E}">
        <p14:creationId xmlns:p14="http://schemas.microsoft.com/office/powerpoint/2010/main" val="3138503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vå spalter + Bord - LJUS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94723438"/>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Lisat - Färgad bakgrund - LJUSBLÅ">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0726344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Lisat - Vit bakgrund - LJUS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rgbClr val="18185C"/>
                </a:solidFill>
              </a:defRPr>
            </a:lvl1pPr>
            <a:lvl2pPr>
              <a:defRPr sz="1400">
                <a:solidFill>
                  <a:srgbClr val="18185C"/>
                </a:solidFill>
              </a:defRPr>
            </a:lvl2pPr>
            <a:lvl3pPr>
              <a:defRPr sz="1200">
                <a:solidFill>
                  <a:srgbClr val="18185C"/>
                </a:solidFill>
              </a:defRPr>
            </a:lvl3pPr>
            <a:lvl4pPr>
              <a:defRPr sz="1100">
                <a:solidFill>
                  <a:srgbClr val="18185C"/>
                </a:solidFill>
              </a:defRPr>
            </a:lvl4pPr>
            <a:lvl5pPr>
              <a:defRPr sz="1100">
                <a:solidFill>
                  <a:srgbClr val="18185C"/>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50433504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 sida_färg + boxar">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a:xfrm>
            <a:off x="1406305" y="2040895"/>
            <a:ext cx="9144000" cy="1572521"/>
          </a:xfrm>
        </p:spPr>
        <p:txBody>
          <a:bodyPr anchor="ctr" anchorCtr="0"/>
          <a:lstStyle>
            <a:lvl1pPr algn="l">
              <a:defRPr sz="4800">
                <a:solidFill>
                  <a:srgbClr val="E279A4"/>
                </a:solidFill>
              </a:defRPr>
            </a:lvl1pPr>
          </a:lstStyle>
          <a:p>
            <a:r>
              <a:rPr lang="sv-SE"/>
              <a:t>Presentationsrubrik</a:t>
            </a:r>
            <a:br>
              <a:rPr lang="sv-SE"/>
            </a:br>
            <a:r>
              <a:rPr lang="sv-SE"/>
              <a:t>på två rader</a:t>
            </a:r>
          </a:p>
        </p:txBody>
      </p:sp>
      <p:pic>
        <p:nvPicPr>
          <p:cNvPr id="6" name="Picture 5" descr="ST_rgb_ny.t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10" name="Platshållare för text 8">
            <a:extLst>
              <a:ext uri="{FF2B5EF4-FFF2-40B4-BE49-F238E27FC236}">
                <a16:creationId xmlns:a16="http://schemas.microsoft.com/office/drawing/2014/main" id="{940486F3-FA55-4A33-8C2A-D62A2AE90CEB}"/>
              </a:ext>
            </a:extLst>
          </p:cNvPr>
          <p:cNvSpPr>
            <a:spLocks noGrp="1"/>
          </p:cNvSpPr>
          <p:nvPr>
            <p:ph type="body" sz="quarter" idx="12" hasCustomPrompt="1"/>
          </p:nvPr>
        </p:nvSpPr>
        <p:spPr>
          <a:xfrm>
            <a:off x="4382574" y="5913006"/>
            <a:ext cx="4375370" cy="552450"/>
          </a:xfrm>
        </p:spPr>
        <p:txBody>
          <a:bodyPr wrap="none"/>
          <a:lstStyle>
            <a:lvl1pPr marL="0" indent="0">
              <a:buFontTx/>
              <a:buNone/>
              <a:defRPr sz="1600">
                <a:solidFill>
                  <a:schemeClr val="bg1"/>
                </a:solidFill>
              </a:defRPr>
            </a:lvl1pPr>
            <a:lvl2pPr marL="425450" indent="0">
              <a:buNone/>
              <a:defRPr/>
            </a:lvl2pPr>
          </a:lstStyle>
          <a:p>
            <a:pPr lvl="0"/>
            <a:r>
              <a:rPr lang="sv-SE"/>
              <a:t>Skriv datum</a:t>
            </a:r>
          </a:p>
        </p:txBody>
      </p:sp>
    </p:spTree>
    <p:custDataLst>
      <p:tags r:id="rId1"/>
    </p:custDataLst>
    <p:extLst>
      <p:ext uri="{BB962C8B-B14F-4D97-AF65-F5344CB8AC3E}">
        <p14:creationId xmlns:p14="http://schemas.microsoft.com/office/powerpoint/2010/main" val="128480409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Bild (utfall) + Bord - LJUS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48391481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Bild + Bord - LJUS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28016095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spalter + Boxar - LJUS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C1E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14480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vsnittsrubrik_LJUSROSA">
    <p:bg>
      <p:bgPr>
        <a:solidFill>
          <a:srgbClr val="F2B4D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Tree>
    <p:extLst>
      <p:ext uri="{BB962C8B-B14F-4D97-AF65-F5344CB8AC3E}">
        <p14:creationId xmlns:p14="http://schemas.microsoft.com/office/powerpoint/2010/main" val="753745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vsnittsrubrik LJUSROSA + Boxar">
    <p:bg>
      <p:bgPr>
        <a:solidFill>
          <a:srgbClr val="F2B4D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Tree>
    <p:extLst>
      <p:ext uri="{BB962C8B-B14F-4D97-AF65-F5344CB8AC3E}">
        <p14:creationId xmlns:p14="http://schemas.microsoft.com/office/powerpoint/2010/main" val="2873159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spalter + Bord - LJUS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03645002"/>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Lisat - Färgad bakgrund - LJUSROSA">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4116672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 Lisat - Vit bakgrund - LJUS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rgbClr val="18185C"/>
                </a:solidFill>
              </a:defRPr>
            </a:lvl1pPr>
            <a:lvl2pPr>
              <a:defRPr sz="1400">
                <a:solidFill>
                  <a:srgbClr val="18185C"/>
                </a:solidFill>
              </a:defRPr>
            </a:lvl2pPr>
            <a:lvl3pPr>
              <a:defRPr sz="1200">
                <a:solidFill>
                  <a:srgbClr val="18185C"/>
                </a:solidFill>
              </a:defRPr>
            </a:lvl3pPr>
            <a:lvl4pPr>
              <a:defRPr sz="1100">
                <a:solidFill>
                  <a:srgbClr val="18185C"/>
                </a:solidFill>
              </a:defRPr>
            </a:lvl4pPr>
            <a:lvl5pPr>
              <a:defRPr sz="1100">
                <a:solidFill>
                  <a:srgbClr val="18185C"/>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469260806"/>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 Bild (utfall) + Bord - LJUS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284202577"/>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 Bild + Bord - LJUS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31270919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STA sida_färg">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918A95B-0F0C-4F1B-A7C7-E346C79184F0}"/>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a:xfrm>
            <a:off x="1425354" y="1047750"/>
            <a:ext cx="7731345" cy="974991"/>
          </a:xfrm>
        </p:spPr>
        <p:txBody>
          <a:bodyPr anchor="b"/>
          <a:lstStyle>
            <a:lvl1pPr algn="l">
              <a:defRPr sz="4800">
                <a:solidFill>
                  <a:srgbClr val="C1E6FB"/>
                </a:solidFill>
              </a:defRPr>
            </a:lvl1pPr>
          </a:lstStyle>
          <a:p>
            <a:r>
              <a:rPr lang="sv-SE"/>
              <a:t>Avskedsfras</a:t>
            </a:r>
          </a:p>
        </p:txBody>
      </p:sp>
      <p:sp>
        <p:nvSpPr>
          <p:cNvPr id="9" name="Platshållare för text 8">
            <a:extLst>
              <a:ext uri="{FF2B5EF4-FFF2-40B4-BE49-F238E27FC236}">
                <a16:creationId xmlns:a16="http://schemas.microsoft.com/office/drawing/2014/main" id="{7F3E2C0C-B196-433B-A077-509DB16A84CF}"/>
              </a:ext>
            </a:extLst>
          </p:cNvPr>
          <p:cNvSpPr>
            <a:spLocks noGrp="1"/>
          </p:cNvSpPr>
          <p:nvPr>
            <p:ph type="body" sz="quarter" idx="12" hasCustomPrompt="1"/>
          </p:nvPr>
        </p:nvSpPr>
        <p:spPr>
          <a:xfrm>
            <a:off x="1425355" y="5913006"/>
            <a:ext cx="4375370" cy="552450"/>
          </a:xfrm>
        </p:spPr>
        <p:txBody>
          <a:bodyPr wrap="none"/>
          <a:lstStyle>
            <a:lvl1pPr marL="0" indent="0">
              <a:buFontTx/>
              <a:buNone/>
              <a:defRPr sz="1600">
                <a:solidFill>
                  <a:schemeClr val="bg1"/>
                </a:solidFill>
              </a:defRPr>
            </a:lvl1pPr>
            <a:lvl2pPr marL="425450" indent="0">
              <a:buNone/>
              <a:defRPr/>
            </a:lvl2pPr>
          </a:lstStyle>
          <a:p>
            <a:pPr lvl="0"/>
            <a:r>
              <a:rPr lang="sv-SE"/>
              <a:t>Skriv </a:t>
            </a:r>
            <a:r>
              <a:rPr lang="sv-SE" err="1"/>
              <a:t>www</a:t>
            </a:r>
            <a:r>
              <a:rPr lang="sv-SE"/>
              <a:t>-adress</a:t>
            </a:r>
          </a:p>
        </p:txBody>
      </p:sp>
      <p:pic>
        <p:nvPicPr>
          <p:cNvPr id="8" name="Picture 7"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08895196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vå spalter + Boxar - LJUSROS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F2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28671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vsnittsrubrik_LJUSLILA">
    <p:bg>
      <p:bgPr>
        <a:solidFill>
          <a:srgbClr val="B9B4CE"/>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Tree>
    <p:extLst>
      <p:ext uri="{BB962C8B-B14F-4D97-AF65-F5344CB8AC3E}">
        <p14:creationId xmlns:p14="http://schemas.microsoft.com/office/powerpoint/2010/main" val="1260356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vsnittsrubrik LJUSLILA + Boxar">
    <p:bg>
      <p:bgPr>
        <a:solidFill>
          <a:srgbClr val="B9B4CE"/>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Tree>
    <p:extLst>
      <p:ext uri="{BB962C8B-B14F-4D97-AF65-F5344CB8AC3E}">
        <p14:creationId xmlns:p14="http://schemas.microsoft.com/office/powerpoint/2010/main" val="1563267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vå spalter + Bord - LJUSLIL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03710762"/>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Lisat - Färgad bakgrund - LJUSLILA">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57073893"/>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 Lisat - Vit bakgrund - LJUSLIL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rgbClr val="18185C"/>
                </a:solidFill>
              </a:defRPr>
            </a:lvl1pPr>
            <a:lvl2pPr>
              <a:defRPr sz="1400">
                <a:solidFill>
                  <a:srgbClr val="18185C"/>
                </a:solidFill>
              </a:defRPr>
            </a:lvl2pPr>
            <a:lvl3pPr>
              <a:defRPr sz="1200">
                <a:solidFill>
                  <a:srgbClr val="18185C"/>
                </a:solidFill>
              </a:defRPr>
            </a:lvl3pPr>
            <a:lvl4pPr>
              <a:defRPr sz="1100">
                <a:solidFill>
                  <a:srgbClr val="18185C"/>
                </a:solidFill>
              </a:defRPr>
            </a:lvl4pPr>
            <a:lvl5pPr>
              <a:defRPr sz="1100">
                <a:solidFill>
                  <a:srgbClr val="18185C"/>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352438174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 Bild (utfall) + Bord - LJUSLIL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852623032"/>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 Bild + Bord - LJUSLIL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465421788"/>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vå spalter + Boxar - LJUSLIL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B9B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0609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vsnittsrubrik_MELLANBLÅ">
    <p:bg>
      <p:bgPr>
        <a:solidFill>
          <a:srgbClr val="299CD8"/>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chemeClr val="bg1"/>
                </a:solidFill>
              </a:defRPr>
            </a:lvl1pPr>
          </a:lstStyle>
          <a:p>
            <a:r>
              <a:rPr lang="sv-SE"/>
              <a:t>Avsnittsrubrik</a:t>
            </a:r>
          </a:p>
        </p:txBody>
      </p:sp>
    </p:spTree>
    <p:extLst>
      <p:ext uri="{BB962C8B-B14F-4D97-AF65-F5344CB8AC3E}">
        <p14:creationId xmlns:p14="http://schemas.microsoft.com/office/powerpoint/2010/main" val="9530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ISTA sida_färg">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918A95B-0F0C-4F1B-A7C7-E346C79184F0}"/>
              </a:ext>
            </a:extLst>
          </p:cNvPr>
          <p:cNvSpPr/>
          <p:nvPr userDrawn="1"/>
        </p:nvSpPr>
        <p:spPr>
          <a:xfrm>
            <a:off x="0" y="0"/>
            <a:ext cx="12192000" cy="6858000"/>
          </a:xfrm>
          <a:prstGeom prst="rect">
            <a:avLst/>
          </a:prstGeom>
          <a:solidFill>
            <a:srgbClr val="B9B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a:xfrm>
            <a:off x="1425354" y="1047750"/>
            <a:ext cx="7731345" cy="974991"/>
          </a:xfrm>
        </p:spPr>
        <p:txBody>
          <a:bodyPr anchor="b"/>
          <a:lstStyle>
            <a:lvl1pPr algn="l">
              <a:defRPr sz="4800">
                <a:solidFill>
                  <a:srgbClr val="18185C"/>
                </a:solidFill>
              </a:defRPr>
            </a:lvl1pPr>
          </a:lstStyle>
          <a:p>
            <a:r>
              <a:rPr lang="sv-SE"/>
              <a:t>Avskedsfras</a:t>
            </a:r>
          </a:p>
        </p:txBody>
      </p:sp>
      <p:sp>
        <p:nvSpPr>
          <p:cNvPr id="9" name="Platshållare för text 8">
            <a:extLst>
              <a:ext uri="{FF2B5EF4-FFF2-40B4-BE49-F238E27FC236}">
                <a16:creationId xmlns:a16="http://schemas.microsoft.com/office/drawing/2014/main" id="{7F3E2C0C-B196-433B-A077-509DB16A84CF}"/>
              </a:ext>
            </a:extLst>
          </p:cNvPr>
          <p:cNvSpPr>
            <a:spLocks noGrp="1"/>
          </p:cNvSpPr>
          <p:nvPr>
            <p:ph type="body" sz="quarter" idx="12" hasCustomPrompt="1"/>
          </p:nvPr>
        </p:nvSpPr>
        <p:spPr>
          <a:xfrm>
            <a:off x="1425355" y="5913006"/>
            <a:ext cx="4375370" cy="552450"/>
          </a:xfrm>
        </p:spPr>
        <p:txBody>
          <a:bodyPr wrap="none"/>
          <a:lstStyle>
            <a:lvl1pPr marL="0" indent="0">
              <a:buFontTx/>
              <a:buNone/>
              <a:defRPr sz="1600">
                <a:solidFill>
                  <a:srgbClr val="18185C"/>
                </a:solidFill>
              </a:defRPr>
            </a:lvl1pPr>
            <a:lvl2pPr marL="425450" indent="0">
              <a:buNone/>
              <a:defRPr/>
            </a:lvl2pPr>
          </a:lstStyle>
          <a:p>
            <a:pPr lvl="0"/>
            <a:r>
              <a:rPr lang="sv-SE"/>
              <a:t>Skriv </a:t>
            </a:r>
            <a:r>
              <a:rPr lang="sv-SE" err="1"/>
              <a:t>www</a:t>
            </a:r>
            <a:r>
              <a:rPr lang="sv-SE"/>
              <a:t>-adress</a:t>
            </a:r>
          </a:p>
        </p:txBody>
      </p:sp>
      <p:pic>
        <p:nvPicPr>
          <p:cNvPr id="8" name="Picture 7"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734141065"/>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vsnittsrubrik MELLANBLÅ + Boxar">
    <p:bg>
      <p:bgPr>
        <a:solidFill>
          <a:srgbClr val="299CD8"/>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chemeClr val="bg1"/>
                </a:solidFill>
              </a:defRPr>
            </a:lvl1pPr>
          </a:lstStyle>
          <a:p>
            <a:r>
              <a:rPr lang="sv-SE"/>
              <a:t>Avsnittsrubrik</a:t>
            </a:r>
          </a:p>
        </p:txBody>
      </p:sp>
    </p:spTree>
    <p:extLst>
      <p:ext uri="{BB962C8B-B14F-4D97-AF65-F5344CB8AC3E}">
        <p14:creationId xmlns:p14="http://schemas.microsoft.com/office/powerpoint/2010/main" val="25312556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spalter + Bord - MELLAN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1089842"/>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 Lisat - Färgad bakgrund - MELLANBLÅ">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924129" y="1027305"/>
            <a:ext cx="5268441" cy="495629"/>
          </a:xfrm>
        </p:spPr>
        <p:txBody>
          <a:bodyPr/>
          <a:lstStyle>
            <a:lvl1pPr>
              <a:defRPr>
                <a:solidFill>
                  <a:schemeClr val="bg1"/>
                </a:solidFill>
              </a:defRPr>
            </a:lvl1pPr>
          </a:lstStyle>
          <a:p>
            <a:r>
              <a:rPr lang="sv-SE"/>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54373856"/>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 Lisat - Vit bakgrund - MELLAN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089006950"/>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 Bild (utfall) + Bord - MELLAN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125717075"/>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 Bild + Bord - MELLAN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972694480"/>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vå spalter + Boxar - MELLAN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265268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vsnittsrubrik_MELLANBLÅ">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Tree>
    <p:extLst>
      <p:ext uri="{BB962C8B-B14F-4D97-AF65-F5344CB8AC3E}">
        <p14:creationId xmlns:p14="http://schemas.microsoft.com/office/powerpoint/2010/main" val="21342737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vsnittsrubrik MELLANBLÅ + Boxar">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Tree>
    <p:extLst>
      <p:ext uri="{BB962C8B-B14F-4D97-AF65-F5344CB8AC3E}">
        <p14:creationId xmlns:p14="http://schemas.microsoft.com/office/powerpoint/2010/main" val="28039597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vå spalter + Bord - MELLAN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0173302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STA sida_färg + Boxa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918A95B-0F0C-4F1B-A7C7-E346C79184F0}"/>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a:xfrm>
            <a:off x="1425354" y="1047750"/>
            <a:ext cx="7731345" cy="974991"/>
          </a:xfrm>
        </p:spPr>
        <p:txBody>
          <a:bodyPr anchor="b"/>
          <a:lstStyle>
            <a:lvl1pPr algn="l">
              <a:defRPr sz="4800">
                <a:solidFill>
                  <a:srgbClr val="E279A4"/>
                </a:solidFill>
              </a:defRPr>
            </a:lvl1pPr>
          </a:lstStyle>
          <a:p>
            <a:r>
              <a:rPr lang="sv-SE"/>
              <a:t>Avskedsfras</a:t>
            </a:r>
          </a:p>
        </p:txBody>
      </p:sp>
      <p:sp>
        <p:nvSpPr>
          <p:cNvPr id="9" name="Platshållare för text 8">
            <a:extLst>
              <a:ext uri="{FF2B5EF4-FFF2-40B4-BE49-F238E27FC236}">
                <a16:creationId xmlns:a16="http://schemas.microsoft.com/office/drawing/2014/main" id="{7F3E2C0C-B196-433B-A077-509DB16A84CF}"/>
              </a:ext>
            </a:extLst>
          </p:cNvPr>
          <p:cNvSpPr>
            <a:spLocks noGrp="1"/>
          </p:cNvSpPr>
          <p:nvPr>
            <p:ph type="body" sz="quarter" idx="12" hasCustomPrompt="1"/>
          </p:nvPr>
        </p:nvSpPr>
        <p:spPr>
          <a:xfrm>
            <a:off x="4343661" y="5913006"/>
            <a:ext cx="4375370" cy="552450"/>
          </a:xfrm>
        </p:spPr>
        <p:txBody>
          <a:bodyPr wrap="none"/>
          <a:lstStyle>
            <a:lvl1pPr marL="0" indent="0">
              <a:buFontTx/>
              <a:buNone/>
              <a:defRPr sz="1600">
                <a:solidFill>
                  <a:schemeClr val="bg1"/>
                </a:solidFill>
              </a:defRPr>
            </a:lvl1pPr>
            <a:lvl2pPr marL="425450" indent="0">
              <a:buNone/>
              <a:defRPr/>
            </a:lvl2pPr>
          </a:lstStyle>
          <a:p>
            <a:pPr lvl="0"/>
            <a:r>
              <a:rPr lang="sv-SE"/>
              <a:t>Skriv </a:t>
            </a:r>
            <a:r>
              <a:rPr lang="sv-SE" err="1"/>
              <a:t>www</a:t>
            </a:r>
            <a:r>
              <a:rPr lang="sv-SE"/>
              <a:t>-adress</a:t>
            </a:r>
          </a:p>
        </p:txBody>
      </p:sp>
      <p:pic>
        <p:nvPicPr>
          <p:cNvPr id="8" name="Picture 7"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490189549"/>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 Lisat - Färgad bakgrund - MELLANBLÅ">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6013353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 Lisat - Vit bakgrund - MELLAN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noFill/>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767915553"/>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 Bild (utfall) + Bord - MELLAN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284380323"/>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 Bild + Bord - MELLAN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715039058"/>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vå spalter + Boxar - MELLANBLÅ">
    <p:spTree>
      <p:nvGrpSpPr>
        <p:cNvPr id="1" name=""/>
        <p:cNvGrpSpPr/>
        <p:nvPr/>
      </p:nvGrpSpPr>
      <p:grpSpPr>
        <a:xfrm>
          <a:off x="0" y="0"/>
          <a:ext cx="0" cy="0"/>
          <a:chOff x="0" y="0"/>
          <a:chExt cx="0" cy="0"/>
        </a:xfrm>
      </p:grpSpPr>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47471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Avsnittsrubrik_rosa">
    <p:bg>
      <p:bgPr>
        <a:solidFill>
          <a:srgbClr val="CE086A"/>
        </a:solidFill>
        <a:effectLst/>
      </p:bgPr>
    </p:bg>
    <p:spTree>
      <p:nvGrpSpPr>
        <p:cNvPr id="1" name=""/>
        <p:cNvGrpSpPr/>
        <p:nvPr/>
      </p:nvGrpSpPr>
      <p:grpSpPr>
        <a:xfrm>
          <a:off x="0" y="0"/>
          <a:ext cx="0" cy="0"/>
          <a:chOff x="0" y="0"/>
          <a:chExt cx="0" cy="0"/>
        </a:xfrm>
      </p:grpSpPr>
      <p:pic>
        <p:nvPicPr>
          <p:cNvPr id="4" name="Bildobjekt 3" descr="En bild som visar fisk&#10;&#10;Automatiskt genererad beskrivning">
            <a:extLst>
              <a:ext uri="{FF2B5EF4-FFF2-40B4-BE49-F238E27FC236}">
                <a16:creationId xmlns:a16="http://schemas.microsoft.com/office/drawing/2014/main" id="{6189F6A3-78DB-4441-9E68-6B62BF456BD8}"/>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Rubrik 1"/>
          <p:cNvSpPr>
            <a:spLocks noGrp="1"/>
          </p:cNvSpPr>
          <p:nvPr>
            <p:ph type="title" hasCustomPrompt="1"/>
          </p:nvPr>
        </p:nvSpPr>
        <p:spPr>
          <a:xfrm>
            <a:off x="1930400" y="3036093"/>
            <a:ext cx="8331200" cy="785813"/>
          </a:xfrm>
        </p:spPr>
        <p:txBody>
          <a:bodyPr anchor="b"/>
          <a:lstStyle>
            <a:lvl1pPr algn="ctr">
              <a:defRPr sz="4800">
                <a:solidFill>
                  <a:schemeClr val="bg1"/>
                </a:solidFill>
              </a:defRPr>
            </a:lvl1pPr>
          </a:lstStyle>
          <a:p>
            <a:r>
              <a:rPr lang="sv-SE"/>
              <a:t>Introduktionsutbildning</a:t>
            </a:r>
          </a:p>
        </p:txBody>
      </p:sp>
      <p:pic>
        <p:nvPicPr>
          <p:cNvPr id="8" name="Picture 7" descr="ST_rgb_ny.ti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custDataLst>
      <p:tags r:id="rId1"/>
    </p:custDataLst>
    <p:extLst>
      <p:ext uri="{BB962C8B-B14F-4D97-AF65-F5344CB8AC3E}">
        <p14:creationId xmlns:p14="http://schemas.microsoft.com/office/powerpoint/2010/main" val="194171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Avsnittsrubrik_rosa">
    <p:bg>
      <p:bgPr>
        <a:solidFill>
          <a:srgbClr val="CE086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C047E00-D5E7-44A6-824D-EBB9066D1E8C}"/>
              </a:ext>
            </a:extLst>
          </p:cNvPr>
          <p:cNvPicPr>
            <a:picLocks noChangeAspect="1"/>
          </p:cNvPicPr>
          <p:nvPr userDrawn="1"/>
        </p:nvPicPr>
        <p:blipFill>
          <a:blip r:embed="rId3"/>
          <a:stretch>
            <a:fillRect/>
          </a:stretch>
        </p:blipFill>
        <p:spPr>
          <a:xfrm>
            <a:off x="0" y="1668"/>
            <a:ext cx="12192000" cy="6854664"/>
          </a:xfrm>
          <a:prstGeom prst="rect">
            <a:avLst/>
          </a:prstGeom>
        </p:spPr>
      </p:pic>
      <p:sp>
        <p:nvSpPr>
          <p:cNvPr id="2" name="Rubrik 1"/>
          <p:cNvSpPr>
            <a:spLocks noGrp="1"/>
          </p:cNvSpPr>
          <p:nvPr>
            <p:ph type="title" hasCustomPrompt="1"/>
          </p:nvPr>
        </p:nvSpPr>
        <p:spPr>
          <a:xfrm>
            <a:off x="1930400" y="3036093"/>
            <a:ext cx="8331200" cy="785813"/>
          </a:xfrm>
        </p:spPr>
        <p:txBody>
          <a:bodyPr anchor="b"/>
          <a:lstStyle>
            <a:lvl1pPr algn="ctr">
              <a:defRPr sz="4800">
                <a:solidFill>
                  <a:schemeClr val="bg1"/>
                </a:solidFill>
              </a:defRPr>
            </a:lvl1pPr>
          </a:lstStyle>
          <a:p>
            <a:r>
              <a:rPr lang="sv-SE"/>
              <a:t>Inflytande på arbetsplatsen</a:t>
            </a:r>
          </a:p>
        </p:txBody>
      </p:sp>
      <p:pic>
        <p:nvPicPr>
          <p:cNvPr id="8" name="Picture 7" descr="ST_rgb_ny.ti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custDataLst>
      <p:tags r:id="rId1"/>
    </p:custDataLst>
    <p:extLst>
      <p:ext uri="{BB962C8B-B14F-4D97-AF65-F5344CB8AC3E}">
        <p14:creationId xmlns:p14="http://schemas.microsoft.com/office/powerpoint/2010/main" val="321977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_rosa">
    <p:bg>
      <p:bgPr>
        <a:solidFill>
          <a:srgbClr val="CE086A"/>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4FDBE2D8-0589-49CD-ABA6-8B9C229FAF1F}"/>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Rubrik 1"/>
          <p:cNvSpPr>
            <a:spLocks noGrp="1"/>
          </p:cNvSpPr>
          <p:nvPr>
            <p:ph type="title" hasCustomPrompt="1"/>
          </p:nvPr>
        </p:nvSpPr>
        <p:spPr>
          <a:xfrm>
            <a:off x="1930400" y="3036093"/>
            <a:ext cx="8331200" cy="785813"/>
          </a:xfrm>
        </p:spPr>
        <p:txBody>
          <a:bodyPr anchor="b"/>
          <a:lstStyle>
            <a:lvl1pPr algn="ctr">
              <a:defRPr sz="4800">
                <a:solidFill>
                  <a:schemeClr val="bg1"/>
                </a:solidFill>
              </a:defRPr>
            </a:lvl1pPr>
          </a:lstStyle>
          <a:p>
            <a:r>
              <a:rPr lang="sv-SE"/>
              <a:t>Hållbart arbetsliv</a:t>
            </a:r>
          </a:p>
        </p:txBody>
      </p:sp>
      <p:pic>
        <p:nvPicPr>
          <p:cNvPr id="8" name="Picture 7" descr="ST_rgb_ny.ti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custDataLst>
      <p:tags r:id="rId1"/>
    </p:custDataLst>
    <p:extLst>
      <p:ext uri="{BB962C8B-B14F-4D97-AF65-F5344CB8AC3E}">
        <p14:creationId xmlns:p14="http://schemas.microsoft.com/office/powerpoint/2010/main" val="3905291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tif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tiff"/><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1.tiff"/><Relationship Id="rId4" Type="http://schemas.openxmlformats.org/officeDocument/2006/relationships/slideLayout" Target="../slideLayouts/slideLayout3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image" Target="../media/image1.tiff"/><Relationship Id="rId4" Type="http://schemas.openxmlformats.org/officeDocument/2006/relationships/slideLayout" Target="../slideLayouts/slideLayout4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image" Target="../media/image1.tiff"/><Relationship Id="rId4" Type="http://schemas.openxmlformats.org/officeDocument/2006/relationships/slideLayout" Target="../slideLayouts/slideLayout5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1.tiff"/><Relationship Id="rId4" Type="http://schemas.openxmlformats.org/officeDocument/2006/relationships/slideLayout" Target="../slideLayouts/slideLayout60.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Picture 3" descr="ST_rgb_ny.ti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056779947"/>
      </p:ext>
    </p:extLst>
  </p:cSld>
  <p:clrMap bg1="lt1" tx1="dk1" bg2="lt2" tx2="dk2" accent1="accent1" accent2="accent2" accent3="accent3" accent4="accent4" accent5="accent5" accent6="accent6" hlink="hlink" folHlink="folHlink"/>
  <p:sldLayoutIdLst>
    <p:sldLayoutId id="2147483700" r:id="rId1"/>
    <p:sldLayoutId id="2147483778" r:id="rId2"/>
    <p:sldLayoutId id="2147483731" r:id="rId3"/>
    <p:sldLayoutId id="2147483705" r:id="rId4"/>
    <p:sldLayoutId id="2147483779" r:id="rId5"/>
    <p:sldLayoutId id="2147483732" r:id="rId6"/>
    <p:sldLayoutId id="2147483783" r:id="rId7"/>
    <p:sldLayoutId id="2147483782" r:id="rId8"/>
    <p:sldLayoutId id="2147483780" r:id="rId9"/>
    <p:sldLayoutId id="2147483781" r:id="rId10"/>
    <p:sldLayoutId id="2147483784" r:id="rId11"/>
  </p:sldLayoutIdLst>
  <p:hf sldNum="0"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Picture 7" descr="ST_rgb_ny.tif"/>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691368980"/>
      </p:ext>
    </p:extLst>
  </p:cSld>
  <p:clrMap bg1="lt1" tx1="dk1" bg2="lt2" tx2="dk2" accent1="accent1" accent2="accent2" accent3="accent3" accent4="accent4" accent5="accent5" accent6="accent6" hlink="hlink" folHlink="folHlink"/>
  <p:sldLayoutIdLst>
    <p:sldLayoutId id="2147483674" r:id="rId1"/>
    <p:sldLayoutId id="2147483739" r:id="rId2"/>
    <p:sldLayoutId id="2147483676" r:id="rId3"/>
    <p:sldLayoutId id="2147483740" r:id="rId4"/>
    <p:sldLayoutId id="2147483744" r:id="rId5"/>
    <p:sldLayoutId id="2147483742" r:id="rId6"/>
    <p:sldLayoutId id="2147483743" r:id="rId7"/>
    <p:sldLayoutId id="2147483675" r:id="rId8"/>
    <p:sldLayoutId id="2147483794" r:id="rId9"/>
    <p:sldLayoutId id="2147483795" r:id="rId10"/>
    <p:sldLayoutId id="2147483797" r:id="rId11"/>
    <p:sldLayoutId id="2147483800" r:id="rId12"/>
    <p:sldLayoutId id="2147483801" r:id="rId13"/>
  </p:sldLayoutIdLst>
  <p:hf sldNum="0"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Picture 8" descr="ST_rgb_ny.ti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9391419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hf sldNum="0"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Picture 8" descr="ST_rgb_ny.ti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388217087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Lst>
  <p:hf sldNum="0"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Picture 8" descr="ST_rgb_ny.ti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02848624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Lst>
  <p:hf sldNum="0"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Picture 8" descr="ST_rgb_ny.ti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04993397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hf sldNum="0"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Picture 8" descr="ST_rgb_ny.ti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51177390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Lst>
  <p:hf sldNum="0"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4.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18.xml"/><Relationship Id="rId5" Type="http://schemas.openxmlformats.org/officeDocument/2006/relationships/image" Target="../media/image1.tif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9D7CF92-0ECE-4BFE-979A-91CB2306FA7A}"/>
              </a:ext>
            </a:extLst>
          </p:cNvPr>
          <p:cNvSpPr>
            <a:spLocks noGrp="1"/>
          </p:cNvSpPr>
          <p:nvPr>
            <p:ph type="title"/>
          </p:nvPr>
        </p:nvSpPr>
        <p:spPr>
          <a:xfrm>
            <a:off x="1930400" y="2488367"/>
            <a:ext cx="8331200" cy="940633"/>
          </a:xfrm>
        </p:spPr>
        <p:txBody>
          <a:bodyPr/>
          <a:lstStyle/>
          <a:p>
            <a:pPr algn="ctr"/>
            <a:r>
              <a:rPr lang="sv-SE" dirty="0"/>
              <a:t>Välkommen!</a:t>
            </a:r>
          </a:p>
        </p:txBody>
      </p:sp>
      <p:sp>
        <p:nvSpPr>
          <p:cNvPr id="3" name="textruta 2">
            <a:extLst>
              <a:ext uri="{FF2B5EF4-FFF2-40B4-BE49-F238E27FC236}">
                <a16:creationId xmlns:a16="http://schemas.microsoft.com/office/drawing/2014/main" id="{369EA3E7-BF5F-4087-B2DD-75F15450A2C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sv-SE">
              <a:cs typeface="Arial"/>
            </a:endParaRPr>
          </a:p>
        </p:txBody>
      </p:sp>
    </p:spTree>
    <p:custDataLst>
      <p:tags r:id="rId1"/>
    </p:custDataLst>
    <p:extLst>
      <p:ext uri="{BB962C8B-B14F-4D97-AF65-F5344CB8AC3E}">
        <p14:creationId xmlns:p14="http://schemas.microsoft.com/office/powerpoint/2010/main" val="782252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F8D797E-5E33-4C4A-819B-A0D6E4A898B6}"/>
              </a:ext>
            </a:extLst>
          </p:cNvPr>
          <p:cNvSpPr>
            <a:spLocks noGrp="1"/>
          </p:cNvSpPr>
          <p:nvPr>
            <p:ph type="ctrTitle"/>
          </p:nvPr>
        </p:nvSpPr>
        <p:spPr>
          <a:xfrm>
            <a:off x="2106998" y="2941504"/>
            <a:ext cx="7731345" cy="974991"/>
          </a:xfrm>
        </p:spPr>
        <p:txBody>
          <a:bodyPr/>
          <a:lstStyle/>
          <a:p>
            <a:pPr algn="ctr"/>
            <a:br>
              <a:rPr lang="sv-SE" dirty="0">
                <a:solidFill>
                  <a:schemeClr val="accent2">
                    <a:lumMod val="20000"/>
                    <a:lumOff val="80000"/>
                  </a:schemeClr>
                </a:solidFill>
              </a:rPr>
            </a:br>
            <a:r>
              <a:rPr lang="sv-SE" dirty="0">
                <a:solidFill>
                  <a:schemeClr val="accent2">
                    <a:lumMod val="20000"/>
                    <a:lumOff val="80000"/>
                  </a:schemeClr>
                </a:solidFill>
              </a:rPr>
              <a:t>    </a:t>
            </a:r>
            <a:r>
              <a:rPr lang="sv-SE" sz="6600" dirty="0">
                <a:solidFill>
                  <a:schemeClr val="accent2">
                    <a:lumMod val="20000"/>
                    <a:lumOff val="80000"/>
                  </a:schemeClr>
                </a:solidFill>
              </a:rPr>
              <a:t>Tack!</a:t>
            </a:r>
          </a:p>
        </p:txBody>
      </p:sp>
      <p:sp>
        <p:nvSpPr>
          <p:cNvPr id="4" name="Platshållare för innehåll 2">
            <a:extLst>
              <a:ext uri="{FF2B5EF4-FFF2-40B4-BE49-F238E27FC236}">
                <a16:creationId xmlns:a16="http://schemas.microsoft.com/office/drawing/2014/main" id="{838C0D41-1C83-40EB-AFB4-62B38F2833C9}"/>
              </a:ext>
            </a:extLst>
          </p:cNvPr>
          <p:cNvSpPr txBox="1">
            <a:spLocks/>
          </p:cNvSpPr>
          <p:nvPr/>
        </p:nvSpPr>
        <p:spPr>
          <a:xfrm>
            <a:off x="1408569" y="2357908"/>
            <a:ext cx="4687431" cy="3592042"/>
          </a:xfrm>
          <a:prstGeom prst="rect">
            <a:avLst/>
          </a:prstGeom>
        </p:spPr>
        <p:txBody>
          <a:bodyPr/>
          <a:lst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sv-SE" b="1">
              <a:solidFill>
                <a:schemeClr val="bg1"/>
              </a:solidFill>
              <a:latin typeface="Segoe UI" panose="020B0502040204020203" pitchFamily="34" charset="0"/>
            </a:endParaRPr>
          </a:p>
          <a:p>
            <a:pPr marL="0" indent="0">
              <a:buNone/>
            </a:pPr>
            <a:endParaRPr lang="sv-SE"/>
          </a:p>
        </p:txBody>
      </p:sp>
    </p:spTree>
    <p:custDataLst>
      <p:tags r:id="rId1"/>
    </p:custDataLst>
    <p:extLst>
      <p:ext uri="{BB962C8B-B14F-4D97-AF65-F5344CB8AC3E}">
        <p14:creationId xmlns:p14="http://schemas.microsoft.com/office/powerpoint/2010/main" val="3680309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82CE67-27E0-4843-854E-9A47236D71C3}"/>
              </a:ext>
            </a:extLst>
          </p:cNvPr>
          <p:cNvSpPr>
            <a:spLocks noGrp="1"/>
          </p:cNvSpPr>
          <p:nvPr>
            <p:ph type="title"/>
          </p:nvPr>
        </p:nvSpPr>
        <p:spPr/>
        <p:txBody>
          <a:bodyPr/>
          <a:lstStyle/>
          <a:p>
            <a:pPr algn="ctr"/>
            <a:r>
              <a:rPr lang="sv-SE" dirty="0">
                <a:solidFill>
                  <a:schemeClr val="accent2">
                    <a:lumMod val="20000"/>
                    <a:lumOff val="80000"/>
                  </a:schemeClr>
                </a:solidFill>
              </a:rPr>
              <a:t>Fackförbundet ST</a:t>
            </a:r>
            <a:br>
              <a:rPr lang="sv-SE" dirty="0">
                <a:solidFill>
                  <a:schemeClr val="accent2">
                    <a:lumMod val="20000"/>
                    <a:lumOff val="80000"/>
                  </a:schemeClr>
                </a:solidFill>
              </a:rPr>
            </a:br>
            <a:endParaRPr lang="sv-SE" sz="2000" dirty="0">
              <a:solidFill>
                <a:schemeClr val="accent2">
                  <a:lumMod val="20000"/>
                  <a:lumOff val="80000"/>
                </a:schemeClr>
              </a:solidFill>
            </a:endParaRPr>
          </a:p>
        </p:txBody>
      </p:sp>
    </p:spTree>
    <p:custDataLst>
      <p:tags r:id="rId1"/>
    </p:custDataLst>
    <p:extLst>
      <p:ext uri="{BB962C8B-B14F-4D97-AF65-F5344CB8AC3E}">
        <p14:creationId xmlns:p14="http://schemas.microsoft.com/office/powerpoint/2010/main" val="451393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2E72F74-3644-53F9-BFEF-B94680E7BAEA}"/>
              </a:ext>
            </a:extLst>
          </p:cNvPr>
          <p:cNvSpPr/>
          <p:nvPr/>
        </p:nvSpPr>
        <p:spPr>
          <a:xfrm>
            <a:off x="0" y="0"/>
            <a:ext cx="12192000" cy="7322696"/>
          </a:xfrm>
          <a:prstGeom prst="rect">
            <a:avLst/>
          </a:prstGeom>
          <a:solidFill>
            <a:schemeClr val="accent2">
              <a:lumMod val="20000"/>
              <a:lumOff val="80000"/>
            </a:schemeClr>
          </a:solidFill>
          <a:ln>
            <a:solidFill>
              <a:srgbClr val="C0B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dirty="0">
              <a:solidFill>
                <a:srgbClr val="C0B3E0"/>
              </a:solidFill>
              <a:latin typeface="Arial"/>
            </a:endParaRPr>
          </a:p>
        </p:txBody>
      </p:sp>
      <p:sp>
        <p:nvSpPr>
          <p:cNvPr id="3" name="Rubrik 2">
            <a:extLst>
              <a:ext uri="{FF2B5EF4-FFF2-40B4-BE49-F238E27FC236}">
                <a16:creationId xmlns:a16="http://schemas.microsoft.com/office/drawing/2014/main" id="{6C9FE1B2-434A-4AD7-A5E0-55B4402F9F79}"/>
              </a:ext>
            </a:extLst>
          </p:cNvPr>
          <p:cNvSpPr>
            <a:spLocks noGrp="1"/>
          </p:cNvSpPr>
          <p:nvPr>
            <p:ph type="title" idx="4294967295"/>
          </p:nvPr>
        </p:nvSpPr>
        <p:spPr>
          <a:xfrm>
            <a:off x="2702393" y="703374"/>
            <a:ext cx="6787214" cy="1480747"/>
          </a:xfrm>
        </p:spPr>
        <p:txBody>
          <a:bodyPr anchor="t"/>
          <a:lstStyle/>
          <a:p>
            <a:pPr algn="ctr"/>
            <a:r>
              <a:rPr lang="sv-SE" dirty="0">
                <a:solidFill>
                  <a:srgbClr val="002060"/>
                </a:solidFill>
              </a:rPr>
              <a:t>Facket för dig som arbetar </a:t>
            </a:r>
            <a:br>
              <a:rPr lang="sv-SE" dirty="0">
                <a:solidFill>
                  <a:srgbClr val="002060"/>
                </a:solidFill>
              </a:rPr>
            </a:br>
            <a:r>
              <a:rPr lang="sv-SE" dirty="0">
                <a:solidFill>
                  <a:srgbClr val="002060"/>
                </a:solidFill>
              </a:rPr>
              <a:t>på statligt uppdrag</a:t>
            </a:r>
          </a:p>
        </p:txBody>
      </p:sp>
      <p:sp>
        <p:nvSpPr>
          <p:cNvPr id="15" name="Platshållare för innehåll 14">
            <a:extLst>
              <a:ext uri="{FF2B5EF4-FFF2-40B4-BE49-F238E27FC236}">
                <a16:creationId xmlns:a16="http://schemas.microsoft.com/office/drawing/2014/main" id="{C458CC17-ED38-49AE-85FC-4497B260997F}"/>
              </a:ext>
            </a:extLst>
          </p:cNvPr>
          <p:cNvSpPr>
            <a:spLocks noGrp="1"/>
          </p:cNvSpPr>
          <p:nvPr>
            <p:ph idx="4294967295"/>
          </p:nvPr>
        </p:nvSpPr>
        <p:spPr>
          <a:xfrm>
            <a:off x="2741017" y="2184121"/>
            <a:ext cx="6787213" cy="3753847"/>
          </a:xfrm>
          <a:solidFill>
            <a:schemeClr val="bg1"/>
          </a:solidFill>
          <a:ln>
            <a:noFill/>
          </a:ln>
        </p:spPr>
        <p:txBody>
          <a:bodyPr vert="horz" lIns="91440" tIns="45720" rIns="91440" bIns="45720" rtlCol="0" anchor="t">
            <a:noAutofit/>
          </a:bodyPr>
          <a:lstStyle/>
          <a:p>
            <a:pPr marL="342900" indent="-342900">
              <a:buFont typeface="Wingdings" panose="05000000000000000000" pitchFamily="2" charset="2"/>
              <a:buChar char="ü"/>
            </a:pPr>
            <a:endParaRPr lang="sv-SE" sz="2000" dirty="0">
              <a:solidFill>
                <a:schemeClr val="bg1"/>
              </a:solidFill>
            </a:endParaRPr>
          </a:p>
          <a:p>
            <a:pPr marL="688413" lvl="1" indent="-226963">
              <a:lnSpc>
                <a:spcPct val="150000"/>
              </a:lnSpc>
              <a:spcBef>
                <a:spcPts val="0"/>
              </a:spcBef>
              <a:buSzPct val="110000"/>
              <a:buFont typeface="Arial" panose="020B0604020202020204" pitchFamily="34" charset="0"/>
              <a:buChar char="•"/>
            </a:pPr>
            <a:r>
              <a:rPr lang="sv-SE" sz="2600" b="1" dirty="0">
                <a:solidFill>
                  <a:srgbClr val="002060"/>
                </a:solidFill>
              </a:rPr>
              <a:t>99 000 medlemmar </a:t>
            </a:r>
          </a:p>
          <a:p>
            <a:pPr marL="688413" lvl="1" indent="-226963">
              <a:lnSpc>
                <a:spcPct val="150000"/>
              </a:lnSpc>
              <a:spcBef>
                <a:spcPts val="0"/>
              </a:spcBef>
              <a:buSzPct val="110000"/>
              <a:buFont typeface="Arial" panose="020B0604020202020204" pitchFamily="34" charset="0"/>
              <a:buChar char="•"/>
            </a:pPr>
            <a:r>
              <a:rPr lang="sv-SE" sz="2600" b="1" dirty="0">
                <a:solidFill>
                  <a:srgbClr val="002060"/>
                </a:solidFill>
              </a:rPr>
              <a:t>Statliga myndigheter &amp; verk</a:t>
            </a:r>
          </a:p>
          <a:p>
            <a:pPr marL="688413" lvl="1" indent="-226963">
              <a:lnSpc>
                <a:spcPct val="150000"/>
              </a:lnSpc>
              <a:spcBef>
                <a:spcPts val="0"/>
              </a:spcBef>
              <a:buSzPct val="110000"/>
              <a:buFont typeface="Arial" panose="020B0604020202020204" pitchFamily="34" charset="0"/>
              <a:buChar char="•"/>
            </a:pPr>
            <a:r>
              <a:rPr lang="sv-SE" sz="2600" b="1" dirty="0">
                <a:solidFill>
                  <a:srgbClr val="002060"/>
                </a:solidFill>
              </a:rPr>
              <a:t>Bolag med statligt uppdrag</a:t>
            </a:r>
          </a:p>
          <a:p>
            <a:pPr marL="688413" lvl="1" indent="-226963">
              <a:lnSpc>
                <a:spcPct val="150000"/>
              </a:lnSpc>
              <a:spcBef>
                <a:spcPts val="0"/>
              </a:spcBef>
              <a:buSzPct val="110000"/>
              <a:buFont typeface="Arial" panose="020B0604020202020204" pitchFamily="34" charset="0"/>
              <a:buChar char="•"/>
            </a:pPr>
            <a:r>
              <a:rPr lang="sv-SE" sz="2600" b="1" dirty="0">
                <a:solidFill>
                  <a:srgbClr val="002060"/>
                </a:solidFill>
              </a:rPr>
              <a:t>Universitet och högskolor</a:t>
            </a:r>
          </a:p>
          <a:p>
            <a:pPr marL="688413" lvl="1" indent="-226963">
              <a:lnSpc>
                <a:spcPct val="150000"/>
              </a:lnSpc>
              <a:spcBef>
                <a:spcPts val="0"/>
              </a:spcBef>
              <a:buSzPct val="110000"/>
              <a:buFont typeface="Arial" panose="020B0604020202020204" pitchFamily="34" charset="0"/>
              <a:buChar char="•"/>
            </a:pPr>
            <a:r>
              <a:rPr lang="sv-SE" sz="2600" b="1" dirty="0">
                <a:solidFill>
                  <a:srgbClr val="002060"/>
                </a:solidFill>
              </a:rPr>
              <a:t>Statligt finansierade stiftelser</a:t>
            </a:r>
          </a:p>
          <a:p>
            <a:endParaRPr lang="sv-SE" b="0" dirty="0">
              <a:solidFill>
                <a:srgbClr val="000000"/>
              </a:solidFill>
              <a:effectLst/>
              <a:latin typeface="Calibri" panose="020F0502020204030204" pitchFamily="34" charset="0"/>
            </a:endParaRPr>
          </a:p>
        </p:txBody>
      </p:sp>
      <p:pic>
        <p:nvPicPr>
          <p:cNvPr id="7" name="Bildobjekt 6">
            <a:extLst>
              <a:ext uri="{FF2B5EF4-FFF2-40B4-BE49-F238E27FC236}">
                <a16:creationId xmlns:a16="http://schemas.microsoft.com/office/drawing/2014/main" id="{80CCEF9C-383F-6EEA-F6F9-AD5CC052A83A}"/>
              </a:ext>
            </a:extLst>
          </p:cNvPr>
          <p:cNvPicPr>
            <a:picLocks noChangeAspect="1"/>
          </p:cNvPicPr>
          <p:nvPr/>
        </p:nvPicPr>
        <p:blipFill>
          <a:blip r:embed="rId3"/>
          <a:stretch>
            <a:fillRect/>
          </a:stretch>
        </p:blipFill>
        <p:spPr>
          <a:xfrm>
            <a:off x="11259473" y="6415809"/>
            <a:ext cx="546100" cy="546100"/>
          </a:xfrm>
          <a:prstGeom prst="rect">
            <a:avLst/>
          </a:prstGeom>
        </p:spPr>
      </p:pic>
    </p:spTree>
    <p:extLst>
      <p:ext uri="{BB962C8B-B14F-4D97-AF65-F5344CB8AC3E}">
        <p14:creationId xmlns:p14="http://schemas.microsoft.com/office/powerpoint/2010/main" val="393466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500"/>
                                        <p:tgtEl>
                                          <p:spTgt spid="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3" end="3"/>
                                            </p:txEl>
                                          </p:spTgt>
                                        </p:tgtEl>
                                        <p:attrNameLst>
                                          <p:attrName>style.visibility</p:attrName>
                                        </p:attrNameLst>
                                      </p:cBhvr>
                                      <p:to>
                                        <p:strVal val="visible"/>
                                      </p:to>
                                    </p:set>
                                    <p:animEffect transition="in" filter="fade">
                                      <p:cBhvr>
                                        <p:cTn id="12" dur="500"/>
                                        <p:tgtEl>
                                          <p:spTgt spid="1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5" end="5"/>
                                            </p:txEl>
                                          </p:spTgt>
                                        </p:tgtEl>
                                        <p:attrNameLst>
                                          <p:attrName>style.visibility</p:attrName>
                                        </p:attrNameLst>
                                      </p:cBhvr>
                                      <p:to>
                                        <p:strVal val="visible"/>
                                      </p:to>
                                    </p:set>
                                    <p:animEffect transition="in" filter="fade">
                                      <p:cBhvr>
                                        <p:cTn id="22"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ST_rgb_ny.tif">
            <a:extLst>
              <a:ext uri="{FF2B5EF4-FFF2-40B4-BE49-F238E27FC236}">
                <a16:creationId xmlns:a16="http://schemas.microsoft.com/office/drawing/2014/main" id="{358E5C82-452B-F37A-4D66-00EA605DD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7" name="Rubrik 3">
            <a:extLst>
              <a:ext uri="{FF2B5EF4-FFF2-40B4-BE49-F238E27FC236}">
                <a16:creationId xmlns:a16="http://schemas.microsoft.com/office/drawing/2014/main" id="{9671BD04-6BA9-6DF9-A9FD-680C5185191A}"/>
              </a:ext>
            </a:extLst>
          </p:cNvPr>
          <p:cNvSpPr txBox="1">
            <a:spLocks/>
          </p:cNvSpPr>
          <p:nvPr/>
        </p:nvSpPr>
        <p:spPr>
          <a:xfrm>
            <a:off x="0" y="872734"/>
            <a:ext cx="12191999" cy="156966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800" b="1" kern="1200">
                <a:solidFill>
                  <a:srgbClr val="C1E6FB"/>
                </a:solidFill>
                <a:latin typeface="+mj-lt"/>
                <a:ea typeface="+mj-ea"/>
                <a:cs typeface="+mj-cs"/>
              </a:defRPr>
            </a:lvl1pPr>
          </a:lstStyle>
          <a:p>
            <a:pPr algn="ctr"/>
            <a:r>
              <a:rPr lang="sv-SE" sz="3600" dirty="0">
                <a:solidFill>
                  <a:srgbClr val="B2A0E1"/>
                </a:solidFill>
              </a:rPr>
              <a:t>Vår idé:</a:t>
            </a:r>
          </a:p>
        </p:txBody>
      </p:sp>
      <p:sp>
        <p:nvSpPr>
          <p:cNvPr id="8" name="textruta 7">
            <a:extLst>
              <a:ext uri="{FF2B5EF4-FFF2-40B4-BE49-F238E27FC236}">
                <a16:creationId xmlns:a16="http://schemas.microsoft.com/office/drawing/2014/main" id="{E0E1EE19-8F0B-C4D1-8A7F-7F24C81EF91F}"/>
              </a:ext>
            </a:extLst>
          </p:cNvPr>
          <p:cNvSpPr txBox="1"/>
          <p:nvPr/>
        </p:nvSpPr>
        <p:spPr>
          <a:xfrm>
            <a:off x="3342807" y="2444090"/>
            <a:ext cx="5471409" cy="1569660"/>
          </a:xfrm>
          <a:prstGeom prst="rect">
            <a:avLst/>
          </a:prstGeom>
          <a:noFill/>
        </p:spPr>
        <p:txBody>
          <a:bodyPr wrap="square" rtlCol="0">
            <a:spAutoFit/>
          </a:bodyPr>
          <a:lstStyle/>
          <a:p>
            <a:pPr algn="ctr"/>
            <a:r>
              <a:rPr lang="sv-SE" sz="4800" b="1" dirty="0">
                <a:solidFill>
                  <a:srgbClr val="B2A0E1"/>
                </a:solidFill>
                <a:latin typeface="+mj-lt"/>
              </a:rPr>
              <a:t>En arbetsplats </a:t>
            </a:r>
          </a:p>
          <a:p>
            <a:pPr algn="ctr"/>
            <a:r>
              <a:rPr lang="sv-SE" sz="4800" b="1" dirty="0">
                <a:solidFill>
                  <a:srgbClr val="B2A0E1"/>
                </a:solidFill>
                <a:latin typeface="+mj-lt"/>
              </a:rPr>
              <a:t>– en fackförening</a:t>
            </a:r>
          </a:p>
        </p:txBody>
      </p:sp>
    </p:spTree>
    <p:extLst>
      <p:ext uri="{BB962C8B-B14F-4D97-AF65-F5344CB8AC3E}">
        <p14:creationId xmlns:p14="http://schemas.microsoft.com/office/powerpoint/2010/main" val="1296146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586FD50-571E-9347-4D91-1941C1D834E7}"/>
              </a:ext>
            </a:extLst>
          </p:cNvPr>
          <p:cNvSpPr/>
          <p:nvPr/>
        </p:nvSpPr>
        <p:spPr>
          <a:xfrm>
            <a:off x="10923" y="0"/>
            <a:ext cx="12192000" cy="6858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6" name="Picture 7" descr="ST_rgb_ny.tif">
            <a:extLst>
              <a:ext uri="{FF2B5EF4-FFF2-40B4-BE49-F238E27FC236}">
                <a16:creationId xmlns:a16="http://schemas.microsoft.com/office/drawing/2014/main" id="{94000590-7301-8A00-81D5-53927304B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7" name="Rubrik 1">
            <a:extLst>
              <a:ext uri="{FF2B5EF4-FFF2-40B4-BE49-F238E27FC236}">
                <a16:creationId xmlns:a16="http://schemas.microsoft.com/office/drawing/2014/main" id="{181912C0-FADE-165A-8762-AEB729B0A09C}"/>
              </a:ext>
            </a:extLst>
          </p:cNvPr>
          <p:cNvSpPr txBox="1">
            <a:spLocks/>
          </p:cNvSpPr>
          <p:nvPr/>
        </p:nvSpPr>
        <p:spPr>
          <a:xfrm>
            <a:off x="509687" y="720000"/>
            <a:ext cx="11194473" cy="4419879"/>
          </a:xfrm>
          <a:prstGeom prst="rect">
            <a:avLst/>
          </a:prstGeom>
        </p:spPr>
        <p:txBody>
          <a:bodyPr vert="horz" lIns="91440" tIns="46800" rIns="91440" bIns="45720" rtlCol="0" anchor="t" anchorCtr="0">
            <a:noAutofit/>
          </a:bodyPr>
          <a:lstStyle>
            <a:lvl1pPr algn="l" defTabSz="914400" rtl="0" eaLnBrk="1" latinLnBrk="0" hangingPunct="1">
              <a:lnSpc>
                <a:spcPct val="90000"/>
              </a:lnSpc>
              <a:spcBef>
                <a:spcPct val="0"/>
              </a:spcBef>
              <a:buNone/>
              <a:defRPr sz="3600" b="1" kern="1200">
                <a:solidFill>
                  <a:srgbClr val="18185C"/>
                </a:solidFill>
                <a:latin typeface="+mj-lt"/>
                <a:ea typeface="+mj-ea"/>
                <a:cs typeface="+mj-cs"/>
              </a:defRPr>
            </a:lvl1pPr>
          </a:lstStyle>
          <a:p>
            <a:pPr algn="ctr">
              <a:lnSpc>
                <a:spcPct val="100000"/>
              </a:lnSpc>
              <a:spcBef>
                <a:spcPts val="1200"/>
              </a:spcBef>
            </a:pPr>
            <a:r>
              <a:rPr lang="sv-SE" dirty="0"/>
              <a:t>STs värderingar</a:t>
            </a:r>
          </a:p>
          <a:p>
            <a:pPr algn="ctr">
              <a:lnSpc>
                <a:spcPct val="100000"/>
              </a:lnSpc>
              <a:spcBef>
                <a:spcPts val="1200"/>
              </a:spcBef>
            </a:pPr>
            <a:endParaRPr lang="sv-SE" sz="1600" dirty="0"/>
          </a:p>
          <a:p>
            <a:pPr algn="ctr">
              <a:lnSpc>
                <a:spcPct val="100000"/>
              </a:lnSpc>
              <a:spcBef>
                <a:spcPts val="1200"/>
              </a:spcBef>
            </a:pPr>
            <a:endParaRPr lang="sv-SE" sz="1600" dirty="0"/>
          </a:p>
          <a:p>
            <a:pPr algn="ctr">
              <a:lnSpc>
                <a:spcPct val="100000"/>
              </a:lnSpc>
              <a:spcBef>
                <a:spcPts val="1200"/>
              </a:spcBef>
            </a:pPr>
            <a:endParaRPr lang="sv-SE" sz="1600" dirty="0"/>
          </a:p>
          <a:p>
            <a:pPr algn="ctr">
              <a:lnSpc>
                <a:spcPct val="100000"/>
              </a:lnSpc>
              <a:spcBef>
                <a:spcPts val="1200"/>
              </a:spcBef>
            </a:pPr>
            <a:endParaRPr lang="sv-SE" sz="1600" dirty="0"/>
          </a:p>
          <a:p>
            <a:pPr algn="ctr">
              <a:lnSpc>
                <a:spcPct val="100000"/>
              </a:lnSpc>
              <a:spcBef>
                <a:spcPts val="1200"/>
              </a:spcBef>
            </a:pPr>
            <a:endParaRPr lang="sv-SE" sz="1600" dirty="0"/>
          </a:p>
          <a:p>
            <a:pPr algn="ctr">
              <a:lnSpc>
                <a:spcPct val="100000"/>
              </a:lnSpc>
              <a:spcBef>
                <a:spcPts val="1200"/>
              </a:spcBef>
            </a:pPr>
            <a:endParaRPr lang="sv-SE" sz="1600" dirty="0"/>
          </a:p>
          <a:p>
            <a:pPr algn="ctr">
              <a:lnSpc>
                <a:spcPct val="100000"/>
              </a:lnSpc>
              <a:spcBef>
                <a:spcPts val="1200"/>
              </a:spcBef>
            </a:pPr>
            <a:endParaRPr lang="sv-SE" sz="1600" dirty="0"/>
          </a:p>
          <a:p>
            <a:pPr algn="ctr">
              <a:lnSpc>
                <a:spcPct val="100000"/>
              </a:lnSpc>
              <a:spcBef>
                <a:spcPts val="1200"/>
              </a:spcBef>
            </a:pPr>
            <a:endParaRPr lang="sv-SE" sz="1600" dirty="0"/>
          </a:p>
          <a:p>
            <a:pPr algn="ctr">
              <a:lnSpc>
                <a:spcPct val="100000"/>
              </a:lnSpc>
              <a:spcBef>
                <a:spcPts val="1200"/>
              </a:spcBef>
            </a:pPr>
            <a:endParaRPr lang="sv-SE" sz="1600" dirty="0"/>
          </a:p>
          <a:p>
            <a:pPr algn="ctr">
              <a:lnSpc>
                <a:spcPct val="100000"/>
              </a:lnSpc>
              <a:spcBef>
                <a:spcPts val="1200"/>
              </a:spcBef>
            </a:pPr>
            <a:endParaRPr lang="sv-SE" sz="1600" dirty="0"/>
          </a:p>
          <a:p>
            <a:pPr algn="ctr">
              <a:lnSpc>
                <a:spcPct val="100000"/>
              </a:lnSpc>
              <a:spcBef>
                <a:spcPts val="1200"/>
              </a:spcBef>
            </a:pPr>
            <a:endParaRPr lang="sv-SE" sz="1600" dirty="0"/>
          </a:p>
          <a:p>
            <a:pPr algn="ctr">
              <a:lnSpc>
                <a:spcPct val="100000"/>
              </a:lnSpc>
              <a:spcBef>
                <a:spcPts val="1200"/>
              </a:spcBef>
            </a:pPr>
            <a:r>
              <a:rPr lang="sv-SE" sz="1600" dirty="0"/>
              <a:t>Demokratiska </a:t>
            </a:r>
            <a:r>
              <a:rPr lang="sv-SE" sz="1600" dirty="0">
                <a:solidFill>
                  <a:schemeClr val="bg1"/>
                </a:solidFill>
              </a:rPr>
              <a:t> I </a:t>
            </a:r>
            <a:r>
              <a:rPr lang="sv-SE" sz="1600" b="0" dirty="0">
                <a:solidFill>
                  <a:schemeClr val="bg1"/>
                </a:solidFill>
              </a:rPr>
              <a:t> </a:t>
            </a:r>
            <a:r>
              <a:rPr lang="sv-SE" sz="1600" dirty="0"/>
              <a:t>Solidariska </a:t>
            </a:r>
            <a:r>
              <a:rPr lang="sv-SE" sz="1600" dirty="0">
                <a:solidFill>
                  <a:schemeClr val="bg1"/>
                </a:solidFill>
              </a:rPr>
              <a:t> I  </a:t>
            </a:r>
            <a:r>
              <a:rPr lang="sv-SE" sz="1600" dirty="0"/>
              <a:t>Obundna </a:t>
            </a:r>
            <a:r>
              <a:rPr lang="sv-SE" sz="1600" dirty="0">
                <a:solidFill>
                  <a:schemeClr val="bg1"/>
                </a:solidFill>
              </a:rPr>
              <a:t> I  </a:t>
            </a:r>
            <a:r>
              <a:rPr lang="sv-SE" sz="1600" dirty="0"/>
              <a:t>Trygga i förändring  </a:t>
            </a:r>
            <a:r>
              <a:rPr lang="sv-SE" sz="1600" dirty="0">
                <a:solidFill>
                  <a:schemeClr val="bg1"/>
                </a:solidFill>
              </a:rPr>
              <a:t>I  </a:t>
            </a:r>
            <a:r>
              <a:rPr lang="sv-SE" sz="1600" dirty="0"/>
              <a:t>Arbetsplatsnära</a:t>
            </a:r>
          </a:p>
        </p:txBody>
      </p:sp>
      <p:sp>
        <p:nvSpPr>
          <p:cNvPr id="10" name="Rubrik 1">
            <a:extLst>
              <a:ext uri="{FF2B5EF4-FFF2-40B4-BE49-F238E27FC236}">
                <a16:creationId xmlns:a16="http://schemas.microsoft.com/office/drawing/2014/main" id="{00FD0387-CE93-642D-A7B6-6D2EC7EBDEAA}"/>
              </a:ext>
            </a:extLst>
          </p:cNvPr>
          <p:cNvSpPr txBox="1">
            <a:spLocks/>
          </p:cNvSpPr>
          <p:nvPr/>
        </p:nvSpPr>
        <p:spPr>
          <a:xfrm>
            <a:off x="1452397" y="4004187"/>
            <a:ext cx="4953320" cy="567813"/>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1" kern="1200">
                <a:solidFill>
                  <a:srgbClr val="18185C"/>
                </a:solidFill>
                <a:latin typeface="+mj-lt"/>
                <a:ea typeface="+mj-ea"/>
                <a:cs typeface="+mj-cs"/>
              </a:defRPr>
            </a:lvl1pPr>
          </a:lstStyle>
          <a:p>
            <a:br>
              <a:rPr lang="sv-SE" sz="2800" dirty="0"/>
            </a:br>
            <a:br>
              <a:rPr lang="sv-SE" sz="2800" dirty="0"/>
            </a:br>
            <a:br>
              <a:rPr lang="sv-SE" sz="2800" dirty="0"/>
            </a:br>
            <a:endParaRPr lang="sv-SE" sz="2800" dirty="0"/>
          </a:p>
        </p:txBody>
      </p:sp>
      <p:pic>
        <p:nvPicPr>
          <p:cNvPr id="8" name="Bildobjekt 7">
            <a:extLst>
              <a:ext uri="{FF2B5EF4-FFF2-40B4-BE49-F238E27FC236}">
                <a16:creationId xmlns:a16="http://schemas.microsoft.com/office/drawing/2014/main" id="{C7EFEDFF-75A2-7D3C-8BE3-47E2D85065C3}"/>
              </a:ext>
            </a:extLst>
          </p:cNvPr>
          <p:cNvPicPr>
            <a:picLocks noChangeAspect="1"/>
          </p:cNvPicPr>
          <p:nvPr/>
        </p:nvPicPr>
        <p:blipFill>
          <a:blip r:embed="rId4"/>
          <a:srcRect/>
          <a:stretch/>
        </p:blipFill>
        <p:spPr>
          <a:xfrm>
            <a:off x="2395671" y="936922"/>
            <a:ext cx="7422503" cy="5251355"/>
          </a:xfrm>
          <a:prstGeom prst="rect">
            <a:avLst/>
          </a:prstGeom>
        </p:spPr>
      </p:pic>
    </p:spTree>
    <p:extLst>
      <p:ext uri="{BB962C8B-B14F-4D97-AF65-F5344CB8AC3E}">
        <p14:creationId xmlns:p14="http://schemas.microsoft.com/office/powerpoint/2010/main" val="192142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C9FE1B2-434A-4AD7-A5E0-55B4402F9F79}"/>
              </a:ext>
            </a:extLst>
          </p:cNvPr>
          <p:cNvSpPr>
            <a:spLocks noGrp="1"/>
          </p:cNvSpPr>
          <p:nvPr>
            <p:ph type="title"/>
          </p:nvPr>
        </p:nvSpPr>
        <p:spPr>
          <a:xfrm>
            <a:off x="1548016" y="720000"/>
            <a:ext cx="9108902" cy="906086"/>
          </a:xfrm>
        </p:spPr>
        <p:txBody>
          <a:bodyPr anchor="t"/>
          <a:lstStyle/>
          <a:p>
            <a:pPr algn="ctr"/>
            <a:r>
              <a:rPr lang="sv-SE" sz="3600" dirty="0"/>
              <a:t>Det här vill Fackförbundet ST</a:t>
            </a:r>
          </a:p>
        </p:txBody>
      </p:sp>
      <p:sp>
        <p:nvSpPr>
          <p:cNvPr id="4" name="Rektangel 3">
            <a:extLst>
              <a:ext uri="{FF2B5EF4-FFF2-40B4-BE49-F238E27FC236}">
                <a16:creationId xmlns:a16="http://schemas.microsoft.com/office/drawing/2014/main" id="{21102DF8-7345-282F-87D3-973E53D05D7E}"/>
              </a:ext>
            </a:extLst>
          </p:cNvPr>
          <p:cNvSpPr/>
          <p:nvPr/>
        </p:nvSpPr>
        <p:spPr>
          <a:xfrm>
            <a:off x="6417425" y="2211185"/>
            <a:ext cx="3635434" cy="714895"/>
          </a:xfrm>
          <a:prstGeom prst="rect">
            <a:avLst/>
          </a:prstGeom>
          <a:solidFill>
            <a:srgbClr val="18185C">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lumMod val="20000"/>
                  <a:lumOff val="80000"/>
                </a:schemeClr>
              </a:solidFill>
            </a:endParaRPr>
          </a:p>
        </p:txBody>
      </p:sp>
      <p:sp>
        <p:nvSpPr>
          <p:cNvPr id="15" name="Platshållare för innehåll 14">
            <a:extLst>
              <a:ext uri="{FF2B5EF4-FFF2-40B4-BE49-F238E27FC236}">
                <a16:creationId xmlns:a16="http://schemas.microsoft.com/office/drawing/2014/main" id="{C458CC17-ED38-49AE-85FC-4497B260997F}"/>
              </a:ext>
            </a:extLst>
          </p:cNvPr>
          <p:cNvSpPr>
            <a:spLocks noGrp="1"/>
          </p:cNvSpPr>
          <p:nvPr>
            <p:ph idx="4294967295"/>
          </p:nvPr>
        </p:nvSpPr>
        <p:spPr>
          <a:xfrm>
            <a:off x="1689775" y="4250343"/>
            <a:ext cx="2978727" cy="630000"/>
          </a:xfrm>
          <a:solidFill>
            <a:schemeClr val="bg1"/>
          </a:solidFill>
        </p:spPr>
        <p:txBody>
          <a:bodyPr vert="horz" lIns="91440" tIns="45720" rIns="91440" bIns="45720" rtlCol="0" anchor="ctr">
            <a:noAutofit/>
          </a:bodyPr>
          <a:lstStyle/>
          <a:p>
            <a:pPr marL="0" indent="0" algn="ctr">
              <a:buNone/>
            </a:pPr>
            <a:r>
              <a:rPr lang="sv-SE" sz="2800" b="1" dirty="0">
                <a:solidFill>
                  <a:srgbClr val="E279A4"/>
                </a:solidFill>
              </a:rPr>
              <a:t>Stort inflytande</a:t>
            </a:r>
          </a:p>
        </p:txBody>
      </p:sp>
      <p:sp>
        <p:nvSpPr>
          <p:cNvPr id="9" name="textruta 8">
            <a:extLst>
              <a:ext uri="{FF2B5EF4-FFF2-40B4-BE49-F238E27FC236}">
                <a16:creationId xmlns:a16="http://schemas.microsoft.com/office/drawing/2014/main" id="{8578B330-50EB-D5DE-A9B2-A0385795788E}"/>
              </a:ext>
            </a:extLst>
          </p:cNvPr>
          <p:cNvSpPr txBox="1"/>
          <p:nvPr/>
        </p:nvSpPr>
        <p:spPr>
          <a:xfrm>
            <a:off x="1689775" y="2340000"/>
            <a:ext cx="4436226" cy="630000"/>
          </a:xfrm>
          <a:prstGeom prst="rect">
            <a:avLst/>
          </a:prstGeom>
          <a:solidFill>
            <a:schemeClr val="bg1"/>
          </a:solidFill>
        </p:spPr>
        <p:txBody>
          <a:bodyPr wrap="square" lIns="0" rtlCol="0" anchor="ctr">
            <a:spAutoFit/>
          </a:bodyPr>
          <a:lstStyle/>
          <a:p>
            <a:pPr algn="ctr"/>
            <a:r>
              <a:rPr lang="sv-SE" sz="2800" b="1" dirty="0">
                <a:solidFill>
                  <a:srgbClr val="E279A4"/>
                </a:solidFill>
              </a:rPr>
              <a:t>Demokratiskt samhälle</a:t>
            </a:r>
          </a:p>
        </p:txBody>
      </p:sp>
      <p:sp>
        <p:nvSpPr>
          <p:cNvPr id="10" name="textruta 9">
            <a:extLst>
              <a:ext uri="{FF2B5EF4-FFF2-40B4-BE49-F238E27FC236}">
                <a16:creationId xmlns:a16="http://schemas.microsoft.com/office/drawing/2014/main" id="{C92994EF-48AF-D2C1-8F29-7788E74D47F4}"/>
              </a:ext>
            </a:extLst>
          </p:cNvPr>
          <p:cNvSpPr txBox="1"/>
          <p:nvPr/>
        </p:nvSpPr>
        <p:spPr>
          <a:xfrm>
            <a:off x="6417425" y="2393390"/>
            <a:ext cx="3943002" cy="630000"/>
          </a:xfrm>
          <a:prstGeom prst="rect">
            <a:avLst/>
          </a:prstGeom>
          <a:solidFill>
            <a:srgbClr val="18185C"/>
          </a:solidFill>
          <a:ln>
            <a:noFill/>
          </a:ln>
        </p:spPr>
        <p:txBody>
          <a:bodyPr wrap="square" rtlCol="0" anchor="ctr">
            <a:spAutoFit/>
          </a:bodyPr>
          <a:lstStyle/>
          <a:p>
            <a:pPr algn="ctr"/>
            <a:r>
              <a:rPr lang="sv-SE" sz="2800" b="1" dirty="0">
                <a:solidFill>
                  <a:schemeClr val="accent2">
                    <a:lumMod val="20000"/>
                    <a:lumOff val="80000"/>
                  </a:schemeClr>
                </a:solidFill>
              </a:rPr>
              <a:t>Hållbart arbetsliv</a:t>
            </a:r>
          </a:p>
        </p:txBody>
      </p:sp>
      <p:sp>
        <p:nvSpPr>
          <p:cNvPr id="11" name="textruta 10">
            <a:extLst>
              <a:ext uri="{FF2B5EF4-FFF2-40B4-BE49-F238E27FC236}">
                <a16:creationId xmlns:a16="http://schemas.microsoft.com/office/drawing/2014/main" id="{F3550010-1836-E10E-439D-171507C0BEF2}"/>
              </a:ext>
            </a:extLst>
          </p:cNvPr>
          <p:cNvSpPr txBox="1"/>
          <p:nvPr/>
        </p:nvSpPr>
        <p:spPr>
          <a:xfrm>
            <a:off x="1689775" y="3318227"/>
            <a:ext cx="5016746" cy="630000"/>
          </a:xfrm>
          <a:prstGeom prst="rect">
            <a:avLst/>
          </a:prstGeom>
          <a:solidFill>
            <a:srgbClr val="18185C"/>
          </a:solidFill>
        </p:spPr>
        <p:txBody>
          <a:bodyPr wrap="square" rtlCol="0" anchor="ctr">
            <a:spAutoFit/>
          </a:bodyPr>
          <a:lstStyle/>
          <a:p>
            <a:pPr algn="ctr"/>
            <a:r>
              <a:rPr lang="sv-SE" sz="2800" b="1" dirty="0">
                <a:solidFill>
                  <a:schemeClr val="accent2">
                    <a:lumMod val="20000"/>
                    <a:lumOff val="80000"/>
                  </a:schemeClr>
                </a:solidFill>
              </a:rPr>
              <a:t>Goda anställningsvillkor</a:t>
            </a:r>
          </a:p>
        </p:txBody>
      </p:sp>
      <p:sp>
        <p:nvSpPr>
          <p:cNvPr id="12" name="textruta 11">
            <a:extLst>
              <a:ext uri="{FF2B5EF4-FFF2-40B4-BE49-F238E27FC236}">
                <a16:creationId xmlns:a16="http://schemas.microsoft.com/office/drawing/2014/main" id="{12E679A0-AF82-D833-5663-CCAABA90B710}"/>
              </a:ext>
            </a:extLst>
          </p:cNvPr>
          <p:cNvSpPr txBox="1"/>
          <p:nvPr/>
        </p:nvSpPr>
        <p:spPr>
          <a:xfrm>
            <a:off x="6949440" y="3319200"/>
            <a:ext cx="3410987" cy="630000"/>
          </a:xfrm>
          <a:prstGeom prst="rect">
            <a:avLst/>
          </a:prstGeom>
          <a:solidFill>
            <a:schemeClr val="bg1"/>
          </a:solidFill>
        </p:spPr>
        <p:txBody>
          <a:bodyPr wrap="square" rtlCol="0" anchor="ctr">
            <a:spAutoFit/>
          </a:bodyPr>
          <a:lstStyle/>
          <a:p>
            <a:pPr algn="ctr"/>
            <a:r>
              <a:rPr lang="sv-SE" sz="2800" b="1" dirty="0">
                <a:solidFill>
                  <a:srgbClr val="E279A4"/>
                </a:solidFill>
              </a:rPr>
              <a:t>Löneutveckling</a:t>
            </a:r>
          </a:p>
        </p:txBody>
      </p:sp>
      <p:sp>
        <p:nvSpPr>
          <p:cNvPr id="13" name="textruta 12">
            <a:extLst>
              <a:ext uri="{FF2B5EF4-FFF2-40B4-BE49-F238E27FC236}">
                <a16:creationId xmlns:a16="http://schemas.microsoft.com/office/drawing/2014/main" id="{39F6AB74-2534-C5AB-7608-43A64A705749}"/>
              </a:ext>
            </a:extLst>
          </p:cNvPr>
          <p:cNvSpPr txBox="1"/>
          <p:nvPr/>
        </p:nvSpPr>
        <p:spPr>
          <a:xfrm>
            <a:off x="4937759" y="4269315"/>
            <a:ext cx="5422667" cy="630000"/>
          </a:xfrm>
          <a:prstGeom prst="rect">
            <a:avLst/>
          </a:prstGeom>
          <a:solidFill>
            <a:srgbClr val="18185C"/>
          </a:solidFill>
        </p:spPr>
        <p:txBody>
          <a:bodyPr wrap="square" rtlCol="0" anchor="ctr">
            <a:spAutoFit/>
          </a:bodyPr>
          <a:lstStyle/>
          <a:p>
            <a:pPr algn="ctr"/>
            <a:r>
              <a:rPr lang="sv-SE" sz="2800" b="1" dirty="0">
                <a:solidFill>
                  <a:schemeClr val="accent2">
                    <a:lumMod val="20000"/>
                    <a:lumOff val="80000"/>
                  </a:schemeClr>
                </a:solidFill>
              </a:rPr>
              <a:t>Stark facklig organisering</a:t>
            </a:r>
          </a:p>
        </p:txBody>
      </p:sp>
    </p:spTree>
    <p:extLst>
      <p:ext uri="{BB962C8B-B14F-4D97-AF65-F5344CB8AC3E}">
        <p14:creationId xmlns:p14="http://schemas.microsoft.com/office/powerpoint/2010/main" val="195825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48EB26D0-4D63-6D9E-837E-E159B2E292CE}"/>
              </a:ext>
            </a:extLst>
          </p:cNvPr>
          <p:cNvSpPr/>
          <p:nvPr/>
        </p:nvSpPr>
        <p:spPr>
          <a:xfrm>
            <a:off x="0" y="0"/>
            <a:ext cx="12192000" cy="6858000"/>
          </a:xfrm>
          <a:prstGeom prst="rect">
            <a:avLst/>
          </a:prstGeom>
          <a:solidFill>
            <a:srgbClr val="1818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Ellips 1">
            <a:extLst>
              <a:ext uri="{FF2B5EF4-FFF2-40B4-BE49-F238E27FC236}">
                <a16:creationId xmlns:a16="http://schemas.microsoft.com/office/drawing/2014/main" id="{FDE74143-07D2-3C43-9947-8537CB915937}"/>
              </a:ext>
            </a:extLst>
          </p:cNvPr>
          <p:cNvSpPr/>
          <p:nvPr/>
        </p:nvSpPr>
        <p:spPr>
          <a:xfrm>
            <a:off x="2430902" y="3525488"/>
            <a:ext cx="2308485" cy="232347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6" name="Picture 7" descr="ST_rgb_ny.tif">
            <a:extLst>
              <a:ext uri="{FF2B5EF4-FFF2-40B4-BE49-F238E27FC236}">
                <a16:creationId xmlns:a16="http://schemas.microsoft.com/office/drawing/2014/main" id="{94000590-7301-8A00-81D5-53927304B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13" name="Ellips 12">
            <a:extLst>
              <a:ext uri="{FF2B5EF4-FFF2-40B4-BE49-F238E27FC236}">
                <a16:creationId xmlns:a16="http://schemas.microsoft.com/office/drawing/2014/main" id="{F6532F7D-6882-6BBC-DBFD-1C8B9EE2E743}"/>
              </a:ext>
            </a:extLst>
          </p:cNvPr>
          <p:cNvSpPr/>
          <p:nvPr/>
        </p:nvSpPr>
        <p:spPr>
          <a:xfrm>
            <a:off x="4959245" y="3525488"/>
            <a:ext cx="2308485" cy="23234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Ellips 13">
            <a:extLst>
              <a:ext uri="{FF2B5EF4-FFF2-40B4-BE49-F238E27FC236}">
                <a16:creationId xmlns:a16="http://schemas.microsoft.com/office/drawing/2014/main" id="{102FB236-072F-581D-CF2F-5D7A9BC70935}"/>
              </a:ext>
            </a:extLst>
          </p:cNvPr>
          <p:cNvSpPr/>
          <p:nvPr/>
        </p:nvSpPr>
        <p:spPr>
          <a:xfrm>
            <a:off x="7455111" y="3525488"/>
            <a:ext cx="2308485" cy="2323476"/>
          </a:xfrm>
          <a:prstGeom prst="ellipse">
            <a:avLst/>
          </a:prstGeom>
          <a:solidFill>
            <a:srgbClr val="B59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Ellips 14">
            <a:extLst>
              <a:ext uri="{FF2B5EF4-FFF2-40B4-BE49-F238E27FC236}">
                <a16:creationId xmlns:a16="http://schemas.microsoft.com/office/drawing/2014/main" id="{75F0D4AE-A8C4-D9CB-2028-B1C82EDF93F2}"/>
              </a:ext>
            </a:extLst>
          </p:cNvPr>
          <p:cNvSpPr/>
          <p:nvPr/>
        </p:nvSpPr>
        <p:spPr>
          <a:xfrm>
            <a:off x="3710064" y="1119351"/>
            <a:ext cx="2308485" cy="232347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Ellips 15">
            <a:extLst>
              <a:ext uri="{FF2B5EF4-FFF2-40B4-BE49-F238E27FC236}">
                <a16:creationId xmlns:a16="http://schemas.microsoft.com/office/drawing/2014/main" id="{C91FE828-EF0F-12D4-C8FB-0110BB027198}"/>
              </a:ext>
            </a:extLst>
          </p:cNvPr>
          <p:cNvSpPr/>
          <p:nvPr/>
        </p:nvSpPr>
        <p:spPr>
          <a:xfrm>
            <a:off x="6228414" y="1119351"/>
            <a:ext cx="2308485" cy="2323476"/>
          </a:xfrm>
          <a:prstGeom prst="ellipse">
            <a:avLst/>
          </a:prstGeom>
          <a:solidFill>
            <a:srgbClr val="C1E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ruta 8">
            <a:extLst>
              <a:ext uri="{FF2B5EF4-FFF2-40B4-BE49-F238E27FC236}">
                <a16:creationId xmlns:a16="http://schemas.microsoft.com/office/drawing/2014/main" id="{5E49FA76-5F30-985F-F560-73506CD19C12}"/>
              </a:ext>
            </a:extLst>
          </p:cNvPr>
          <p:cNvSpPr txBox="1"/>
          <p:nvPr/>
        </p:nvSpPr>
        <p:spPr>
          <a:xfrm>
            <a:off x="3706314" y="1898759"/>
            <a:ext cx="2308485" cy="769441"/>
          </a:xfrm>
          <a:prstGeom prst="rect">
            <a:avLst/>
          </a:prstGeom>
          <a:noFill/>
        </p:spPr>
        <p:txBody>
          <a:bodyPr wrap="square">
            <a:spAutoFit/>
          </a:bodyPr>
          <a:lstStyle/>
          <a:p>
            <a:pPr algn="ctr"/>
            <a:r>
              <a:rPr lang="sv-SE" sz="2400" b="1" dirty="0">
                <a:solidFill>
                  <a:srgbClr val="002060"/>
                </a:solidFill>
              </a:rPr>
              <a:t>ST Direkt </a:t>
            </a:r>
          </a:p>
          <a:p>
            <a:pPr algn="ctr"/>
            <a:r>
              <a:rPr lang="sv-SE" sz="2000" b="1" dirty="0">
                <a:solidFill>
                  <a:srgbClr val="002060"/>
                </a:solidFill>
              </a:rPr>
              <a:t>(0771-555 444)</a:t>
            </a:r>
          </a:p>
        </p:txBody>
      </p:sp>
      <p:sp>
        <p:nvSpPr>
          <p:cNvPr id="17" name="textruta 16">
            <a:extLst>
              <a:ext uri="{FF2B5EF4-FFF2-40B4-BE49-F238E27FC236}">
                <a16:creationId xmlns:a16="http://schemas.microsoft.com/office/drawing/2014/main" id="{87FA3091-265B-1262-3897-AFDC4098E6BE}"/>
              </a:ext>
            </a:extLst>
          </p:cNvPr>
          <p:cNvSpPr txBox="1"/>
          <p:nvPr/>
        </p:nvSpPr>
        <p:spPr>
          <a:xfrm>
            <a:off x="6202180" y="1992111"/>
            <a:ext cx="2308485" cy="1138773"/>
          </a:xfrm>
          <a:prstGeom prst="rect">
            <a:avLst/>
          </a:prstGeom>
          <a:noFill/>
        </p:spPr>
        <p:txBody>
          <a:bodyPr wrap="square">
            <a:spAutoFit/>
          </a:bodyPr>
          <a:lstStyle/>
          <a:p>
            <a:pPr algn="ctr"/>
            <a:r>
              <a:rPr lang="sv-SE" sz="2400" b="1" dirty="0" err="1">
                <a:solidFill>
                  <a:srgbClr val="18185C"/>
                </a:solidFill>
              </a:rPr>
              <a:t>St.org</a:t>
            </a:r>
            <a:br>
              <a:rPr lang="sv-SE" sz="2400" b="1" dirty="0">
                <a:solidFill>
                  <a:srgbClr val="18185C"/>
                </a:solidFill>
              </a:rPr>
            </a:br>
            <a:endParaRPr lang="sv-SE" sz="2400" b="1" dirty="0">
              <a:solidFill>
                <a:srgbClr val="18185C"/>
              </a:solidFill>
            </a:endParaRPr>
          </a:p>
          <a:p>
            <a:pPr algn="ctr"/>
            <a:endParaRPr lang="sv-SE" sz="2000" b="1" dirty="0">
              <a:solidFill>
                <a:schemeClr val="bg1"/>
              </a:solidFill>
            </a:endParaRPr>
          </a:p>
        </p:txBody>
      </p:sp>
      <p:sp>
        <p:nvSpPr>
          <p:cNvPr id="18" name="textruta 17">
            <a:extLst>
              <a:ext uri="{FF2B5EF4-FFF2-40B4-BE49-F238E27FC236}">
                <a16:creationId xmlns:a16="http://schemas.microsoft.com/office/drawing/2014/main" id="{E59EB989-57AE-686F-861D-B3E49A9A79DD}"/>
              </a:ext>
            </a:extLst>
          </p:cNvPr>
          <p:cNvSpPr txBox="1"/>
          <p:nvPr/>
        </p:nvSpPr>
        <p:spPr>
          <a:xfrm>
            <a:off x="2431192" y="4413956"/>
            <a:ext cx="2308485" cy="461665"/>
          </a:xfrm>
          <a:prstGeom prst="rect">
            <a:avLst/>
          </a:prstGeom>
          <a:noFill/>
        </p:spPr>
        <p:txBody>
          <a:bodyPr wrap="square">
            <a:spAutoFit/>
          </a:bodyPr>
          <a:lstStyle/>
          <a:p>
            <a:pPr algn="ctr"/>
            <a:r>
              <a:rPr lang="sv-SE" sz="2400" b="1" dirty="0">
                <a:solidFill>
                  <a:schemeClr val="bg1"/>
                </a:solidFill>
              </a:rPr>
              <a:t>Blogg</a:t>
            </a:r>
          </a:p>
        </p:txBody>
      </p:sp>
      <p:sp>
        <p:nvSpPr>
          <p:cNvPr id="19" name="textruta 18">
            <a:extLst>
              <a:ext uri="{FF2B5EF4-FFF2-40B4-BE49-F238E27FC236}">
                <a16:creationId xmlns:a16="http://schemas.microsoft.com/office/drawing/2014/main" id="{7E35ABB9-FF1C-42BC-9DEE-41D196DE4928}"/>
              </a:ext>
            </a:extLst>
          </p:cNvPr>
          <p:cNvSpPr txBox="1"/>
          <p:nvPr/>
        </p:nvSpPr>
        <p:spPr>
          <a:xfrm>
            <a:off x="4943393" y="4245295"/>
            <a:ext cx="2308485" cy="830997"/>
          </a:xfrm>
          <a:prstGeom prst="rect">
            <a:avLst/>
          </a:prstGeom>
          <a:noFill/>
        </p:spPr>
        <p:txBody>
          <a:bodyPr wrap="square">
            <a:spAutoFit/>
          </a:bodyPr>
          <a:lstStyle/>
          <a:p>
            <a:pPr algn="ctr"/>
            <a:r>
              <a:rPr lang="sv-SE" sz="2400" b="1" dirty="0">
                <a:solidFill>
                  <a:srgbClr val="002060"/>
                </a:solidFill>
              </a:rPr>
              <a:t>Förmåner / Rabatter</a:t>
            </a:r>
          </a:p>
        </p:txBody>
      </p:sp>
      <p:sp>
        <p:nvSpPr>
          <p:cNvPr id="20" name="textruta 19">
            <a:extLst>
              <a:ext uri="{FF2B5EF4-FFF2-40B4-BE49-F238E27FC236}">
                <a16:creationId xmlns:a16="http://schemas.microsoft.com/office/drawing/2014/main" id="{E8EE5C2C-120D-44D1-9774-44219237619A}"/>
              </a:ext>
            </a:extLst>
          </p:cNvPr>
          <p:cNvSpPr txBox="1"/>
          <p:nvPr/>
        </p:nvSpPr>
        <p:spPr>
          <a:xfrm>
            <a:off x="7487588" y="4420671"/>
            <a:ext cx="2256595" cy="461665"/>
          </a:xfrm>
          <a:prstGeom prst="rect">
            <a:avLst/>
          </a:prstGeom>
          <a:noFill/>
        </p:spPr>
        <p:txBody>
          <a:bodyPr wrap="square">
            <a:spAutoFit/>
          </a:bodyPr>
          <a:lstStyle/>
          <a:p>
            <a:pPr algn="ctr"/>
            <a:r>
              <a:rPr lang="sv-SE" sz="2400" b="1" dirty="0">
                <a:solidFill>
                  <a:srgbClr val="002060"/>
                </a:solidFill>
              </a:rPr>
              <a:t>Mina sidor</a:t>
            </a:r>
          </a:p>
        </p:txBody>
      </p:sp>
    </p:spTree>
    <p:extLst>
      <p:ext uri="{BB962C8B-B14F-4D97-AF65-F5344CB8AC3E}">
        <p14:creationId xmlns:p14="http://schemas.microsoft.com/office/powerpoint/2010/main" val="112472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6058502-0EC6-8331-1EBC-C1BFCEEF78C9}"/>
              </a:ext>
            </a:extLst>
          </p:cNvPr>
          <p:cNvSpPr/>
          <p:nvPr/>
        </p:nvSpPr>
        <p:spPr>
          <a:xfrm>
            <a:off x="0" y="0"/>
            <a:ext cx="12192000" cy="6858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F82CE67-27E0-4843-854E-9A47236D71C3}"/>
              </a:ext>
            </a:extLst>
          </p:cNvPr>
          <p:cNvSpPr>
            <a:spLocks noGrp="1"/>
          </p:cNvSpPr>
          <p:nvPr>
            <p:ph type="title" idx="4294967295"/>
          </p:nvPr>
        </p:nvSpPr>
        <p:spPr>
          <a:xfrm>
            <a:off x="1206126" y="720000"/>
            <a:ext cx="9829800" cy="2640013"/>
          </a:xfrm>
        </p:spPr>
        <p:txBody>
          <a:bodyPr anchor="t" anchorCtr="1"/>
          <a:lstStyle/>
          <a:p>
            <a:pPr algn="ctr"/>
            <a:r>
              <a:rPr lang="sv-SE" dirty="0">
                <a:solidFill>
                  <a:srgbClr val="002060"/>
                </a:solidFill>
              </a:rPr>
              <a:t>Vilka frågor driver Fackförbundet ST </a:t>
            </a:r>
            <a:br>
              <a:rPr lang="sv-SE" dirty="0">
                <a:solidFill>
                  <a:srgbClr val="002060"/>
                </a:solidFill>
              </a:rPr>
            </a:br>
            <a:r>
              <a:rPr lang="sv-SE" dirty="0">
                <a:solidFill>
                  <a:srgbClr val="002060"/>
                </a:solidFill>
              </a:rPr>
              <a:t>på arbetsplatsen nu?</a:t>
            </a:r>
            <a:br>
              <a:rPr lang="sv-SE" dirty="0">
                <a:solidFill>
                  <a:srgbClr val="002060"/>
                </a:solidFill>
              </a:rPr>
            </a:br>
            <a:br>
              <a:rPr lang="sv-SE" dirty="0">
                <a:solidFill>
                  <a:srgbClr val="002060"/>
                </a:solidFill>
              </a:rPr>
            </a:br>
            <a:endParaRPr lang="sv-SE" sz="1600" dirty="0">
              <a:solidFill>
                <a:srgbClr val="002060"/>
              </a:solidFill>
            </a:endParaRPr>
          </a:p>
        </p:txBody>
      </p:sp>
      <p:pic>
        <p:nvPicPr>
          <p:cNvPr id="4" name="Bildobjekt 3">
            <a:extLst>
              <a:ext uri="{FF2B5EF4-FFF2-40B4-BE49-F238E27FC236}">
                <a16:creationId xmlns:a16="http://schemas.microsoft.com/office/drawing/2014/main" id="{3E53C98B-D354-E2B5-5B2C-BE1819B60788}"/>
              </a:ext>
            </a:extLst>
          </p:cNvPr>
          <p:cNvPicPr>
            <a:picLocks noChangeAspect="1"/>
          </p:cNvPicPr>
          <p:nvPr/>
        </p:nvPicPr>
        <p:blipFill>
          <a:blip r:embed="rId4"/>
          <a:srcRect/>
          <a:stretch/>
        </p:blipFill>
        <p:spPr>
          <a:xfrm>
            <a:off x="1073123" y="1755226"/>
            <a:ext cx="9237903" cy="6535734"/>
          </a:xfrm>
          <a:prstGeom prst="rect">
            <a:avLst/>
          </a:prstGeom>
        </p:spPr>
      </p:pic>
      <p:pic>
        <p:nvPicPr>
          <p:cNvPr id="8" name="Picture 7" descr="ST_rgb_ny.tif">
            <a:extLst>
              <a:ext uri="{FF2B5EF4-FFF2-40B4-BE49-F238E27FC236}">
                <a16:creationId xmlns:a16="http://schemas.microsoft.com/office/drawing/2014/main" id="{B8327C1A-8AC5-5B97-1A02-5BF6586885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custDataLst>
      <p:tags r:id="rId1"/>
    </p:custDataLst>
    <p:extLst>
      <p:ext uri="{BB962C8B-B14F-4D97-AF65-F5344CB8AC3E}">
        <p14:creationId xmlns:p14="http://schemas.microsoft.com/office/powerpoint/2010/main" val="349985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239689B-04B7-00D9-C87B-DE32A9130ADD}"/>
              </a:ext>
            </a:extLst>
          </p:cNvPr>
          <p:cNvSpPr/>
          <p:nvPr/>
        </p:nvSpPr>
        <p:spPr>
          <a:xfrm>
            <a:off x="0" y="0"/>
            <a:ext cx="12192000" cy="6858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Picture 7" descr="ST_rgb_ny.tif">
            <a:extLst>
              <a:ext uri="{FF2B5EF4-FFF2-40B4-BE49-F238E27FC236}">
                <a16:creationId xmlns:a16="http://schemas.microsoft.com/office/drawing/2014/main" id="{04116FAD-0B65-D4FF-FBFA-A77C6073A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7" name="Rubrik 1">
            <a:extLst>
              <a:ext uri="{FF2B5EF4-FFF2-40B4-BE49-F238E27FC236}">
                <a16:creationId xmlns:a16="http://schemas.microsoft.com/office/drawing/2014/main" id="{2EC85006-8B65-8025-B0CD-04407B05A086}"/>
              </a:ext>
            </a:extLst>
          </p:cNvPr>
          <p:cNvSpPr txBox="1">
            <a:spLocks/>
          </p:cNvSpPr>
          <p:nvPr/>
        </p:nvSpPr>
        <p:spPr>
          <a:xfrm>
            <a:off x="1452397" y="4988088"/>
            <a:ext cx="4953320" cy="517238"/>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1" kern="1200">
                <a:solidFill>
                  <a:srgbClr val="18185C"/>
                </a:solidFill>
                <a:latin typeface="+mj-lt"/>
                <a:ea typeface="+mj-ea"/>
                <a:cs typeface="+mj-cs"/>
              </a:defRPr>
            </a:lvl1pPr>
          </a:lstStyle>
          <a:p>
            <a:br>
              <a:rPr lang="sv-SE" sz="2800" dirty="0"/>
            </a:br>
            <a:br>
              <a:rPr lang="sv-SE" sz="2800" dirty="0"/>
            </a:br>
            <a:r>
              <a:rPr lang="sv-SE" sz="2800" dirty="0"/>
              <a:t>Exempel 5</a:t>
            </a:r>
          </a:p>
        </p:txBody>
      </p:sp>
      <p:sp>
        <p:nvSpPr>
          <p:cNvPr id="8" name="Rubrik 1">
            <a:extLst>
              <a:ext uri="{FF2B5EF4-FFF2-40B4-BE49-F238E27FC236}">
                <a16:creationId xmlns:a16="http://schemas.microsoft.com/office/drawing/2014/main" id="{119480BC-A5CD-969B-ACAB-A793AFA56D8E}"/>
              </a:ext>
            </a:extLst>
          </p:cNvPr>
          <p:cNvSpPr txBox="1">
            <a:spLocks/>
          </p:cNvSpPr>
          <p:nvPr/>
        </p:nvSpPr>
        <p:spPr>
          <a:xfrm>
            <a:off x="1452397" y="952684"/>
            <a:ext cx="4953320" cy="517238"/>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1" kern="1200">
                <a:solidFill>
                  <a:srgbClr val="18185C"/>
                </a:solidFill>
                <a:latin typeface="+mj-lt"/>
                <a:ea typeface="+mj-ea"/>
                <a:cs typeface="+mj-cs"/>
              </a:defRPr>
            </a:lvl1pPr>
          </a:lstStyle>
          <a:p>
            <a:br>
              <a:rPr lang="sv-SE" sz="2800" dirty="0"/>
            </a:br>
            <a:br>
              <a:rPr lang="sv-SE" sz="2800" dirty="0"/>
            </a:br>
            <a:r>
              <a:rPr lang="sv-SE" sz="2800" dirty="0"/>
              <a:t>Exempel 1</a:t>
            </a:r>
          </a:p>
        </p:txBody>
      </p:sp>
      <p:sp>
        <p:nvSpPr>
          <p:cNvPr id="9" name="Rubrik 1">
            <a:extLst>
              <a:ext uri="{FF2B5EF4-FFF2-40B4-BE49-F238E27FC236}">
                <a16:creationId xmlns:a16="http://schemas.microsoft.com/office/drawing/2014/main" id="{86A76223-5BA8-70E5-B635-A4F5E34B2F4C}"/>
              </a:ext>
            </a:extLst>
          </p:cNvPr>
          <p:cNvSpPr txBox="1">
            <a:spLocks/>
          </p:cNvSpPr>
          <p:nvPr/>
        </p:nvSpPr>
        <p:spPr>
          <a:xfrm>
            <a:off x="1452397" y="1961535"/>
            <a:ext cx="4953320" cy="517238"/>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1" kern="1200">
                <a:solidFill>
                  <a:srgbClr val="18185C"/>
                </a:solidFill>
                <a:latin typeface="+mj-lt"/>
                <a:ea typeface="+mj-ea"/>
                <a:cs typeface="+mj-cs"/>
              </a:defRPr>
            </a:lvl1pPr>
          </a:lstStyle>
          <a:p>
            <a:br>
              <a:rPr lang="sv-SE" sz="2800" dirty="0"/>
            </a:br>
            <a:br>
              <a:rPr lang="sv-SE" sz="2800" dirty="0"/>
            </a:br>
            <a:r>
              <a:rPr lang="sv-SE" sz="2800" dirty="0"/>
              <a:t>Exempel 2</a:t>
            </a:r>
          </a:p>
        </p:txBody>
      </p:sp>
      <p:sp>
        <p:nvSpPr>
          <p:cNvPr id="10" name="Rubrik 1">
            <a:extLst>
              <a:ext uri="{FF2B5EF4-FFF2-40B4-BE49-F238E27FC236}">
                <a16:creationId xmlns:a16="http://schemas.microsoft.com/office/drawing/2014/main" id="{3665AF7F-4A64-CD5B-7C0B-E69ED3DACB95}"/>
              </a:ext>
            </a:extLst>
          </p:cNvPr>
          <p:cNvSpPr txBox="1">
            <a:spLocks/>
          </p:cNvSpPr>
          <p:nvPr/>
        </p:nvSpPr>
        <p:spPr>
          <a:xfrm>
            <a:off x="1452397" y="2970386"/>
            <a:ext cx="4953320" cy="517238"/>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1" kern="1200">
                <a:solidFill>
                  <a:srgbClr val="18185C"/>
                </a:solidFill>
                <a:latin typeface="+mj-lt"/>
                <a:ea typeface="+mj-ea"/>
                <a:cs typeface="+mj-cs"/>
              </a:defRPr>
            </a:lvl1pPr>
          </a:lstStyle>
          <a:p>
            <a:br>
              <a:rPr lang="sv-SE" sz="2800" dirty="0"/>
            </a:br>
            <a:br>
              <a:rPr lang="sv-SE" sz="2800" dirty="0"/>
            </a:br>
            <a:r>
              <a:rPr lang="sv-SE" sz="2800" dirty="0"/>
              <a:t>Exempel 3</a:t>
            </a:r>
          </a:p>
        </p:txBody>
      </p:sp>
      <p:sp>
        <p:nvSpPr>
          <p:cNvPr id="11" name="Rubrik 1">
            <a:extLst>
              <a:ext uri="{FF2B5EF4-FFF2-40B4-BE49-F238E27FC236}">
                <a16:creationId xmlns:a16="http://schemas.microsoft.com/office/drawing/2014/main" id="{8FB8B09F-594B-ADC5-7698-90F8524D97B6}"/>
              </a:ext>
            </a:extLst>
          </p:cNvPr>
          <p:cNvSpPr txBox="1">
            <a:spLocks/>
          </p:cNvSpPr>
          <p:nvPr/>
        </p:nvSpPr>
        <p:spPr>
          <a:xfrm>
            <a:off x="1452397" y="3979237"/>
            <a:ext cx="4953320" cy="517238"/>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1" kern="1200">
                <a:solidFill>
                  <a:srgbClr val="18185C"/>
                </a:solidFill>
                <a:latin typeface="+mj-lt"/>
                <a:ea typeface="+mj-ea"/>
                <a:cs typeface="+mj-cs"/>
              </a:defRPr>
            </a:lvl1pPr>
          </a:lstStyle>
          <a:p>
            <a:br>
              <a:rPr lang="sv-SE" sz="2800" dirty="0"/>
            </a:br>
            <a:br>
              <a:rPr lang="sv-SE" sz="2800" dirty="0"/>
            </a:br>
            <a:r>
              <a:rPr lang="sv-SE" sz="2800" dirty="0"/>
              <a:t>Exempel 4</a:t>
            </a:r>
          </a:p>
        </p:txBody>
      </p:sp>
    </p:spTree>
    <p:extLst>
      <p:ext uri="{BB962C8B-B14F-4D97-AF65-F5344CB8AC3E}">
        <p14:creationId xmlns:p14="http://schemas.microsoft.com/office/powerpoint/2010/main" val="193435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ST_PPT_MALL_2020_02" val="QozrjgIU"/>
  <p:tag name="ARTICULATE_DESIGN_ID_MELLANROSA AVSNITT" val="28Vq7SD1"/>
  <p:tag name="ARTICULATE_PROJECT_OPEN" val="0"/>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T_PPT_Mall_2020_02">
  <a:themeElements>
    <a:clrScheme name="sterka">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A22E497-DD95-4020-A6BE-0608D46C64EE}" vid="{D20B8037-82AF-467C-B56D-66816D41498E}"/>
    </a:ext>
  </a:extLst>
</a:theme>
</file>

<file path=ppt/theme/theme2.xml><?xml version="1.0" encoding="utf-8"?>
<a:theme xmlns:a="http://schemas.openxmlformats.org/drawingml/2006/main" name="MELLANROSA avsnitt">
  <a:themeElements>
    <a:clrScheme name="Anpassat 1">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A22E497-DD95-4020-A6BE-0608D46C64EE}" vid="{C390AE62-D4E4-49D3-B137-0C6C22CC590D}"/>
    </a:ext>
  </a:extLst>
</a:theme>
</file>

<file path=ppt/theme/theme3.xml><?xml version="1.0" encoding="utf-8"?>
<a:theme xmlns:a="http://schemas.openxmlformats.org/drawingml/2006/main" name="LJUSBLÅTT avsnitt">
  <a:themeElements>
    <a:clrScheme name="Anpassat 2">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A22E497-DD95-4020-A6BE-0608D46C64EE}" vid="{42CB1C4D-066C-495F-88C5-FD7E595F88DC}"/>
    </a:ext>
  </a:extLst>
</a:theme>
</file>

<file path=ppt/theme/theme4.xml><?xml version="1.0" encoding="utf-8"?>
<a:theme xmlns:a="http://schemas.openxmlformats.org/drawingml/2006/main" name="LJUSROSA avsnitt">
  <a:themeElements>
    <a:clrScheme name="Anpassat 2">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A22E497-DD95-4020-A6BE-0608D46C64EE}" vid="{F638E644-73EA-4589-8B11-1C903DE53077}"/>
    </a:ext>
  </a:extLst>
</a:theme>
</file>

<file path=ppt/theme/theme5.xml><?xml version="1.0" encoding="utf-8"?>
<a:theme xmlns:a="http://schemas.openxmlformats.org/drawingml/2006/main" name="LJUSLILA avsnitt">
  <a:themeElements>
    <a:clrScheme name="Anpassat 2">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A22E497-DD95-4020-A6BE-0608D46C64EE}" vid="{B88A4E20-F14A-4B25-AC5B-0CAAB44E52C8}"/>
    </a:ext>
  </a:extLst>
</a:theme>
</file>

<file path=ppt/theme/theme6.xml><?xml version="1.0" encoding="utf-8"?>
<a:theme xmlns:a="http://schemas.openxmlformats.org/drawingml/2006/main" name="MELLANBLÅTT avsnitt">
  <a:themeElements>
    <a:clrScheme name="Anpassat 2">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A22E497-DD95-4020-A6BE-0608D46C64EE}" vid="{B280D5EF-B513-489F-AA07-0951E1851DE2}"/>
    </a:ext>
  </a:extLst>
</a:theme>
</file>

<file path=ppt/theme/theme7.xml><?xml version="1.0" encoding="utf-8"?>
<a:theme xmlns:a="http://schemas.openxmlformats.org/drawingml/2006/main" name="1_MELLANBLÅTT avsnitt">
  <a:themeElements>
    <a:clrScheme name="Anpassat 2">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A22E497-DD95-4020-A6BE-0608D46C64EE}" vid="{B280D5EF-B513-489F-AA07-0951E1851DE2}"/>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67FC4E41B18EB4FBF8B206035F8AACD" ma:contentTypeVersion="17" ma:contentTypeDescription="Skapa ett nytt dokument." ma:contentTypeScope="" ma:versionID="44a6f439b1aec538f0933b4df33c4d96">
  <xsd:schema xmlns:xsd="http://www.w3.org/2001/XMLSchema" xmlns:xs="http://www.w3.org/2001/XMLSchema" xmlns:p="http://schemas.microsoft.com/office/2006/metadata/properties" xmlns:ns2="987c8706-72cf-41cd-818a-1236f93a3982" xmlns:ns3="386424eb-7081-46c3-8d8d-eacb5a3cb497" targetNamespace="http://schemas.microsoft.com/office/2006/metadata/properties" ma:root="true" ma:fieldsID="0b5ca42560a6aca5b960d63b5e8032f6" ns2:_="" ns3:_="">
    <xsd:import namespace="987c8706-72cf-41cd-818a-1236f93a3982"/>
    <xsd:import namespace="386424eb-7081-46c3-8d8d-eacb5a3cb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c8706-72cf-41cd-818a-1236f93a3982"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TaxCatchAll" ma:index="22" nillable="true" ma:displayName="Taxonomy Catch All Column" ma:hidden="true" ma:list="{dd55b392-1c9a-4a77-90e2-eed65a238eeb}" ma:internalName="TaxCatchAll" ma:showField="CatchAllData" ma:web="987c8706-72cf-41cd-818a-1236f93a398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6424eb-7081-46c3-8d8d-eacb5a3cb49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271e27b3-4a59-4e19-94f9-5f23f6fc4cc9"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87c8706-72cf-41cd-818a-1236f93a3982">
      <UserInfo>
        <DisplayName>Sofie Furtenback</DisplayName>
        <AccountId>12</AccountId>
        <AccountType/>
      </UserInfo>
      <UserInfo>
        <DisplayName>Safa Al-saffar</DisplayName>
        <AccountId>143</AccountId>
        <AccountType/>
      </UserInfo>
    </SharedWithUsers>
    <lcf76f155ced4ddcb4097134ff3c332f xmlns="386424eb-7081-46c3-8d8d-eacb5a3cb497">
      <Terms xmlns="http://schemas.microsoft.com/office/infopath/2007/PartnerControls"/>
    </lcf76f155ced4ddcb4097134ff3c332f>
    <TaxCatchAll xmlns="987c8706-72cf-41cd-818a-1236f93a3982" xsi:nil="true"/>
  </documentManagement>
</p:properties>
</file>

<file path=customXml/itemProps1.xml><?xml version="1.0" encoding="utf-8"?>
<ds:datastoreItem xmlns:ds="http://schemas.openxmlformats.org/officeDocument/2006/customXml" ds:itemID="{96C14134-8224-4E7C-AD63-7DEF6D6DFC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c8706-72cf-41cd-818a-1236f93a3982"/>
    <ds:schemaRef ds:uri="386424eb-7081-46c3-8d8d-eacb5a3cb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7FE9D6-A413-4274-88E2-C77C8CFE0784}">
  <ds:schemaRefs>
    <ds:schemaRef ds:uri="http://schemas.microsoft.com/sharepoint/v3/contenttype/forms"/>
  </ds:schemaRefs>
</ds:datastoreItem>
</file>

<file path=customXml/itemProps3.xml><?xml version="1.0" encoding="utf-8"?>
<ds:datastoreItem xmlns:ds="http://schemas.openxmlformats.org/officeDocument/2006/customXml" ds:itemID="{3F9D4A9F-296C-4591-AEF9-6C0F6593C5AC}">
  <ds:schemaRefs>
    <ds:schemaRef ds:uri="350d769b-6983-4635-b056-189e8fd655ce"/>
    <ds:schemaRef ds:uri="bace11b3-57fb-4d94-bccd-29481fc49da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87c8706-72cf-41cd-818a-1236f93a3982"/>
    <ds:schemaRef ds:uri="386424eb-7081-46c3-8d8d-eacb5a3cb497"/>
  </ds:schemaRefs>
</ds:datastoreItem>
</file>

<file path=docProps/app.xml><?xml version="1.0" encoding="utf-8"?>
<Properties xmlns="http://schemas.openxmlformats.org/officeDocument/2006/extended-properties" xmlns:vt="http://schemas.openxmlformats.org/officeDocument/2006/docPropsVTypes">
  <Template>PPT Utbildning mall</Template>
  <TotalTime>5878</TotalTime>
  <Words>1328</Words>
  <Application>Microsoft Office PowerPoint</Application>
  <PresentationFormat>Bredbild</PresentationFormat>
  <Paragraphs>112</Paragraphs>
  <Slides>10</Slides>
  <Notes>10</Notes>
  <HiddenSlides>0</HiddenSlides>
  <MMClips>0</MMClips>
  <ScaleCrop>false</ScaleCrop>
  <HeadingPairs>
    <vt:vector size="6" baseType="variant">
      <vt:variant>
        <vt:lpstr>Använt teckensnitt</vt:lpstr>
      </vt:variant>
      <vt:variant>
        <vt:i4>5</vt:i4>
      </vt:variant>
      <vt:variant>
        <vt:lpstr>Tema</vt:lpstr>
      </vt:variant>
      <vt:variant>
        <vt:i4>7</vt:i4>
      </vt:variant>
      <vt:variant>
        <vt:lpstr>Bildrubriker</vt:lpstr>
      </vt:variant>
      <vt:variant>
        <vt:i4>10</vt:i4>
      </vt:variant>
    </vt:vector>
  </HeadingPairs>
  <TitlesOfParts>
    <vt:vector size="22" baseType="lpstr">
      <vt:lpstr>Arial</vt:lpstr>
      <vt:lpstr>Calibri</vt:lpstr>
      <vt:lpstr>Santral</vt:lpstr>
      <vt:lpstr>Segoe UI</vt:lpstr>
      <vt:lpstr>Wingdings</vt:lpstr>
      <vt:lpstr>ST_PPT_Mall_2020_02</vt:lpstr>
      <vt:lpstr>MELLANROSA avsnitt</vt:lpstr>
      <vt:lpstr>LJUSBLÅTT avsnitt</vt:lpstr>
      <vt:lpstr>LJUSROSA avsnitt</vt:lpstr>
      <vt:lpstr>LJUSLILA avsnitt</vt:lpstr>
      <vt:lpstr>MELLANBLÅTT avsnitt</vt:lpstr>
      <vt:lpstr>1_MELLANBLÅTT avsnitt</vt:lpstr>
      <vt:lpstr>Välkommen!</vt:lpstr>
      <vt:lpstr>Fackförbundet ST </vt:lpstr>
      <vt:lpstr>Facket för dig som arbetar  på statligt uppdrag</vt:lpstr>
      <vt:lpstr>PowerPoint-presentation</vt:lpstr>
      <vt:lpstr>PowerPoint-presentation</vt:lpstr>
      <vt:lpstr>Det här vill Fackförbundet ST</vt:lpstr>
      <vt:lpstr>PowerPoint-presentation</vt:lpstr>
      <vt:lpstr>Vilka frågor driver Fackförbundet ST  på arbetsplatsen nu?  </vt:lpstr>
      <vt:lpstr>PowerPoint-presentation</vt:lpstr>
      <vt:lpstr>     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Sofie Furtenback</dc:creator>
  <cp:lastModifiedBy>Sébastien Buffet</cp:lastModifiedBy>
  <cp:revision>26</cp:revision>
  <cp:lastPrinted>2023-08-21T11:57:57Z</cp:lastPrinted>
  <dcterms:created xsi:type="dcterms:W3CDTF">2021-09-07T11:53:48Z</dcterms:created>
  <dcterms:modified xsi:type="dcterms:W3CDTF">2023-08-25T07:56:30Z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0x010100967FC4E41B18EB4FBF8B206035F8AACD</vt:lpwstr>
  </property>
  <property fmtid="{D5CDD505-2E9C-101B-9397-08002B2CF9AE}" pid="3" name="ArticulateGUID">
    <vt:lpwstr>5F2F059D-81FE-4927-B882-CC1DB92B8143</vt:lpwstr>
  </property>
  <property fmtid="{D5CDD505-2E9C-101B-9397-08002B2CF9AE}" pid="4" name="ArticulatePath">
    <vt:lpwstr>Presentation2</vt:lpwstr>
  </property>
</Properties>
</file>